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1" r:id="rId2"/>
    <p:sldMasterId id="2147483679" r:id="rId3"/>
  </p:sldMasterIdLst>
  <p:notesMasterIdLst>
    <p:notesMasterId r:id="rId38"/>
  </p:notesMasterIdLst>
  <p:handoutMasterIdLst>
    <p:handoutMasterId r:id="rId39"/>
  </p:handoutMasterIdLst>
  <p:sldIdLst>
    <p:sldId id="390" r:id="rId4"/>
    <p:sldId id="428" r:id="rId5"/>
    <p:sldId id="357" r:id="rId6"/>
    <p:sldId id="400" r:id="rId7"/>
    <p:sldId id="424" r:id="rId8"/>
    <p:sldId id="339" r:id="rId9"/>
    <p:sldId id="327" r:id="rId10"/>
    <p:sldId id="431" r:id="rId11"/>
    <p:sldId id="419" r:id="rId12"/>
    <p:sldId id="292" r:id="rId13"/>
    <p:sldId id="293" r:id="rId14"/>
    <p:sldId id="289" r:id="rId15"/>
    <p:sldId id="295" r:id="rId16"/>
    <p:sldId id="267" r:id="rId17"/>
    <p:sldId id="296" r:id="rId18"/>
    <p:sldId id="374" r:id="rId19"/>
    <p:sldId id="373" r:id="rId20"/>
    <p:sldId id="429" r:id="rId21"/>
    <p:sldId id="421" r:id="rId22"/>
    <p:sldId id="422" r:id="rId23"/>
    <p:sldId id="423" r:id="rId24"/>
    <p:sldId id="303" r:id="rId25"/>
    <p:sldId id="381" r:id="rId26"/>
    <p:sldId id="376" r:id="rId27"/>
    <p:sldId id="425" r:id="rId28"/>
    <p:sldId id="432" r:id="rId29"/>
    <p:sldId id="433" r:id="rId30"/>
    <p:sldId id="434" r:id="rId31"/>
    <p:sldId id="435" r:id="rId32"/>
    <p:sldId id="436" r:id="rId33"/>
    <p:sldId id="404" r:id="rId34"/>
    <p:sldId id="430" r:id="rId35"/>
    <p:sldId id="426" r:id="rId36"/>
    <p:sldId id="427" r:id="rId37"/>
  </p:sldIdLst>
  <p:sldSz cx="12192000" cy="6858000"/>
  <p:notesSz cx="7099300" cy="9385300"/>
  <p:embeddedFontLst>
    <p:embeddedFont>
      <p:font typeface="Calibri" panose="020F0502020204030204" pitchFamily="34" charset="0"/>
      <p:regular r:id="rId40"/>
      <p:bold r:id="rId41"/>
      <p:italic r:id="rId42"/>
      <p:boldItalic r:id="rId43"/>
    </p:embeddedFont>
    <p:embeddedFont>
      <p:font typeface="Roboto" panose="02000000000000000000" pitchFamily="2" charset="0"/>
      <p:regular r:id="rId44"/>
      <p:bold r:id="rId45"/>
      <p:italic r:id="rId46"/>
      <p:boldItalic r:id="rId47"/>
    </p:embeddedFont>
  </p:embeddedFontLst>
  <p:defaultTex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E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80A90A-700F-4323-A668-D8299798654A}" v="4" dt="2022-09-21T19:21:17.1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1" d="100"/>
          <a:sy n="121" d="100"/>
        </p:scale>
        <p:origin x="222" y="9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46"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5.fntdata"/><Relationship Id="rId52"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4.fntdata"/><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Header Placeholder 1">
            <a:extLst>
              <a:ext uri="{FF2B5EF4-FFF2-40B4-BE49-F238E27FC236}">
                <a16:creationId xmlns:a16="http://schemas.microsoft.com/office/drawing/2014/main" id="{BD60B135-4A9F-4F5E-A70B-23A2598DB4E0}"/>
              </a:ext>
            </a:extLst>
          </p:cNvPr>
          <p:cNvSpPr>
            <a:spLocks noGrp="1" noChangeArrowheads="1"/>
          </p:cNvSpPr>
          <p:nvPr>
            <p:ph type="hdr" sz="quarter"/>
          </p:nvPr>
        </p:nvSpPr>
        <p:spPr bwMode="auto">
          <a:xfrm>
            <a:off x="0" y="0"/>
            <a:ext cx="3076575" cy="469900"/>
          </a:xfrm>
          <a:prstGeom prst="rect">
            <a:avLst/>
          </a:prstGeom>
          <a:noFill/>
          <a:ln>
            <a:noFill/>
          </a:ln>
        </p:spPr>
        <p:txBody>
          <a:bodyPr vert="horz" wrap="square" lIns="94190" tIns="47095" rIns="94190" bIns="47095" numCol="1" anchor="t" anchorCtr="0" compatLnSpc="1">
            <a:prstTxWarp prst="textNoShape">
              <a:avLst/>
            </a:prstTxWarp>
          </a:bodyPr>
          <a:lstStyle>
            <a:lvl1pPr eaLnBrk="1" hangingPunct="1">
              <a:buClr>
                <a:srgbClr val="000000"/>
              </a:buClr>
              <a:buFont typeface="Arial" panose="020B0604020202020204" pitchFamily="34" charset="0"/>
              <a:buNone/>
              <a:defRPr sz="1200"/>
            </a:lvl1pPr>
          </a:lstStyle>
          <a:p>
            <a:pPr>
              <a:defRPr/>
            </a:pPr>
            <a:endParaRPr lang="en-US" altLang="en-US"/>
          </a:p>
        </p:txBody>
      </p:sp>
      <p:sp>
        <p:nvSpPr>
          <p:cNvPr id="4099" name="Date Placeholder 2">
            <a:extLst>
              <a:ext uri="{FF2B5EF4-FFF2-40B4-BE49-F238E27FC236}">
                <a16:creationId xmlns:a16="http://schemas.microsoft.com/office/drawing/2014/main" id="{5FF452D1-A422-4469-BB28-C0481902D5C8}"/>
              </a:ext>
            </a:extLst>
          </p:cNvPr>
          <p:cNvSpPr>
            <a:spLocks noGrp="1" noChangeArrowheads="1"/>
          </p:cNvSpPr>
          <p:nvPr>
            <p:ph type="dt" sz="quarter" idx="1"/>
          </p:nvPr>
        </p:nvSpPr>
        <p:spPr bwMode="auto">
          <a:xfrm>
            <a:off x="4021138" y="0"/>
            <a:ext cx="3076575" cy="469900"/>
          </a:xfrm>
          <a:prstGeom prst="rect">
            <a:avLst/>
          </a:prstGeom>
          <a:noFill/>
          <a:ln>
            <a:noFill/>
          </a:ln>
        </p:spPr>
        <p:txBody>
          <a:bodyPr vert="horz" wrap="square" lIns="94190" tIns="47095" rIns="94190" bIns="47095" numCol="1" anchor="t" anchorCtr="0" compatLnSpc="1">
            <a:prstTxWarp prst="textNoShape">
              <a:avLst/>
            </a:prstTxWarp>
          </a:bodyPr>
          <a:lstStyle>
            <a:lvl1pPr algn="r" eaLnBrk="1" hangingPunct="1">
              <a:buClr>
                <a:srgbClr val="000000"/>
              </a:buClr>
              <a:buFont typeface="Arial" panose="020B0604020202020204" pitchFamily="34" charset="0"/>
              <a:buNone/>
              <a:defRPr sz="1200"/>
            </a:lvl1pPr>
          </a:lstStyle>
          <a:p>
            <a:pPr>
              <a:defRPr/>
            </a:pPr>
            <a:fld id="{9E994FA4-82B6-491C-B2A8-9E7B133D6F7A}" type="datetimeFigureOut">
              <a:rPr lang="en-US" altLang="en-US"/>
              <a:pPr>
                <a:defRPr/>
              </a:pPr>
              <a:t>9/29/2022</a:t>
            </a:fld>
            <a:endParaRPr lang="en-US" altLang="en-US"/>
          </a:p>
        </p:txBody>
      </p:sp>
      <p:sp>
        <p:nvSpPr>
          <p:cNvPr id="4100" name="Footer Placeholder 3">
            <a:extLst>
              <a:ext uri="{FF2B5EF4-FFF2-40B4-BE49-F238E27FC236}">
                <a16:creationId xmlns:a16="http://schemas.microsoft.com/office/drawing/2014/main" id="{B3267688-9AE7-4E02-8647-3F5F0E9D04FF}"/>
              </a:ext>
            </a:extLst>
          </p:cNvPr>
          <p:cNvSpPr>
            <a:spLocks noGrp="1" noChangeArrowheads="1"/>
          </p:cNvSpPr>
          <p:nvPr>
            <p:ph type="ftr" sz="quarter" idx="2"/>
          </p:nvPr>
        </p:nvSpPr>
        <p:spPr bwMode="auto">
          <a:xfrm>
            <a:off x="0" y="8913813"/>
            <a:ext cx="3076575" cy="469900"/>
          </a:xfrm>
          <a:prstGeom prst="rect">
            <a:avLst/>
          </a:prstGeom>
          <a:noFill/>
          <a:ln>
            <a:noFill/>
          </a:ln>
        </p:spPr>
        <p:txBody>
          <a:bodyPr vert="horz" wrap="square" lIns="94190" tIns="47095" rIns="94190" bIns="47095" numCol="1" anchor="b" anchorCtr="0" compatLnSpc="1">
            <a:prstTxWarp prst="textNoShape">
              <a:avLst/>
            </a:prstTxWarp>
          </a:bodyPr>
          <a:lstStyle>
            <a:lvl1pPr eaLnBrk="1" hangingPunct="1">
              <a:buClr>
                <a:srgbClr val="000000"/>
              </a:buClr>
              <a:buFont typeface="Arial" panose="020B0604020202020204" pitchFamily="34" charset="0"/>
              <a:buNone/>
              <a:defRPr sz="1200"/>
            </a:lvl1pPr>
          </a:lstStyle>
          <a:p>
            <a:pPr>
              <a:defRPr/>
            </a:pPr>
            <a:endParaRPr lang="en-US" altLang="en-US"/>
          </a:p>
        </p:txBody>
      </p:sp>
      <p:sp>
        <p:nvSpPr>
          <p:cNvPr id="4101" name="Slide Number Placeholder 4">
            <a:extLst>
              <a:ext uri="{FF2B5EF4-FFF2-40B4-BE49-F238E27FC236}">
                <a16:creationId xmlns:a16="http://schemas.microsoft.com/office/drawing/2014/main" id="{0A9D2049-0D71-4C73-A172-173B5988E2C5}"/>
              </a:ext>
            </a:extLst>
          </p:cNvPr>
          <p:cNvSpPr>
            <a:spLocks noGrp="1" noChangeArrowheads="1"/>
          </p:cNvSpPr>
          <p:nvPr>
            <p:ph type="sldNum" sz="quarter" idx="3"/>
          </p:nvPr>
        </p:nvSpPr>
        <p:spPr bwMode="auto">
          <a:xfrm>
            <a:off x="4021138" y="8913813"/>
            <a:ext cx="3076575" cy="469900"/>
          </a:xfrm>
          <a:prstGeom prst="rect">
            <a:avLst/>
          </a:prstGeom>
          <a:noFill/>
          <a:ln>
            <a:noFill/>
          </a:ln>
        </p:spPr>
        <p:txBody>
          <a:bodyPr vert="horz" wrap="square" lIns="94190" tIns="47095" rIns="94190" bIns="47095" numCol="1" anchor="b" anchorCtr="0" compatLnSpc="1">
            <a:prstTxWarp prst="textNoShape">
              <a:avLst/>
            </a:prstTxWarp>
          </a:bodyPr>
          <a:lstStyle>
            <a:lvl1pPr algn="r" eaLnBrk="1" hangingPunct="1">
              <a:buClr>
                <a:srgbClr val="000000"/>
              </a:buClr>
              <a:buFont typeface="Arial" panose="020B0604020202020204" pitchFamily="34" charset="0"/>
              <a:buNone/>
              <a:defRPr sz="1200"/>
            </a:lvl1pPr>
          </a:lstStyle>
          <a:p>
            <a:pPr>
              <a:defRPr/>
            </a:pPr>
            <a:fld id="{D26827D2-3149-4D0C-A04D-7D89354C1495}"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Google Shape;3;n">
            <a:extLst>
              <a:ext uri="{FF2B5EF4-FFF2-40B4-BE49-F238E27FC236}">
                <a16:creationId xmlns:a16="http://schemas.microsoft.com/office/drawing/2014/main" id="{4CB1C977-4116-4A13-86F2-8E286185DABF}"/>
              </a:ext>
            </a:extLst>
          </p:cNvPr>
          <p:cNvSpPr>
            <a:spLocks noGrp="1" noRot="1" noChangeAspect="1"/>
          </p:cNvSpPr>
          <p:nvPr>
            <p:ph type="sldImg" idx="2"/>
          </p:nvPr>
        </p:nvSpPr>
        <p:spPr bwMode="auto">
          <a:xfrm>
            <a:off x="420688" y="703263"/>
            <a:ext cx="6257925" cy="35194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cmpd="sng">
            <a:solidFill>
              <a:srgbClr val="000000"/>
            </a:solidFill>
            <a:prstDash val="solid"/>
            <a:round/>
            <a:headEnd type="none" w="sm" len="sm"/>
            <a:tailEnd type="none" w="sm" len="sm"/>
          </a:ln>
          <a:extLst>
            <a:ext uri="{909E8E84-426E-40dd-AFC4-6F175D3DCCD1}">
              <a14:hiddenFill xmlns="" xmlns:a14="http://schemas.microsoft.com/office/drawing/2010/main">
                <a:solidFill>
                  <a:srgbClr val="FFFFFF"/>
                </a:solidFill>
              </a14:hiddenFill>
            </a:ext>
          </a:extLst>
        </p:spPr>
      </p:sp>
      <p:sp>
        <p:nvSpPr>
          <p:cNvPr id="3075" name="Google Shape;4;n">
            <a:extLst>
              <a:ext uri="{FF2B5EF4-FFF2-40B4-BE49-F238E27FC236}">
                <a16:creationId xmlns:a16="http://schemas.microsoft.com/office/drawing/2014/main" id="{0E7438B1-A3B9-4CD3-A94E-162C302E5B97}"/>
              </a:ext>
            </a:extLst>
          </p:cNvPr>
          <p:cNvSpPr txBox="1">
            <a:spLocks noGrp="1" noChangeArrowheads="1"/>
          </p:cNvSpPr>
          <p:nvPr>
            <p:ph type="body" idx="1"/>
          </p:nvPr>
        </p:nvSpPr>
        <p:spPr bwMode="auto">
          <a:xfrm>
            <a:off x="709613" y="4457700"/>
            <a:ext cx="5680075" cy="4224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4175" tIns="94175" rIns="94175" bIns="94175" numCol="1" anchor="t" anchorCtr="0" compatLnSpc="1">
            <a:prstTxWarp prst="textNoShape">
              <a:avLst/>
            </a:prstTxWarp>
          </a:bodyPr>
          <a:lstStyle/>
          <a:p>
            <a:pPr lvl="0"/>
            <a:endParaRPr lang="en-US" altLang="en-US">
              <a:sym typeface="Arial" panose="020B0604020202020204" pitchFamily="34" charset="0"/>
            </a:endParaRPr>
          </a:p>
        </p:txBody>
      </p:sp>
    </p:spTree>
    <p:extLst>
      <p:ext uri="{BB962C8B-B14F-4D97-AF65-F5344CB8AC3E}">
        <p14:creationId xmlns:p14="http://schemas.microsoft.com/office/powerpoint/2010/main" val="327209840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marL="914400" lvl="1"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marL="1371600" lvl="2"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marL="1828800" lvl="3"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marL="2286000" lvl="4"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78616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Times New Roman" panose="02020603050405020304" pitchFamily="18" charset="0"/>
              </a:rPr>
              <a:t>OLD SCREEN Continue to click answers to the questions on the screen. You will be allowed to continue answering questions if your answer meets the criteria for voting in Virginia. You will NOT be allowed to continue if you do not meet the criteria based on your response. </a:t>
            </a:r>
            <a:endParaRPr lang="en-US" sz="180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Times New Roman" panose="02020603050405020304" pitchFamily="18" charset="0"/>
                <a:ea typeface="Times New Roman" panose="02020603050405020304" pitchFamily="18" charset="0"/>
              </a:rPr>
              <a:t>The grayed-out words will show in black based on your answers. If you answer that you are registered to vote in another state, you must type the name of that state in the box. If you were convicted of a felony, a very serious crime, or were judged mentally incapacited, you must indicate that your right to vote has been restored. </a:t>
            </a:r>
            <a:endParaRPr lang="en-US" sz="180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endParaRPr lang="en-US"/>
          </a:p>
          <a:p>
            <a:endParaRPr lang="en-US"/>
          </a:p>
        </p:txBody>
      </p:sp>
      <p:sp>
        <p:nvSpPr>
          <p:cNvPr id="4" name="Slide Number Placeholder 3"/>
          <p:cNvSpPr>
            <a:spLocks noGrp="1"/>
          </p:cNvSpPr>
          <p:nvPr>
            <p:ph type="sldNum" sz="quarter" idx="4294967295"/>
          </p:nvPr>
        </p:nvSpPr>
        <p:spPr/>
        <p:txBody>
          <a:bodyPr/>
          <a:lstStyle/>
          <a:p>
            <a:fld id="{7E6AFD5D-8E27-4115-8E35-D1A81643D59E}" type="slidenum">
              <a:rPr lang="en-US" smtClean="0"/>
              <a:t>11</a:t>
            </a:fld>
            <a:endParaRPr lang="en-US"/>
          </a:p>
        </p:txBody>
      </p:sp>
    </p:spTree>
    <p:extLst>
      <p:ext uri="{BB962C8B-B14F-4D97-AF65-F5344CB8AC3E}">
        <p14:creationId xmlns:p14="http://schemas.microsoft.com/office/powerpoint/2010/main" val="2247742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OLD</a:t>
            </a:r>
            <a:r>
              <a:rPr lang="en-US" baseline="0"/>
              <a:t> SCREEN </a:t>
            </a:r>
            <a:r>
              <a:rPr lang="en-US"/>
              <a:t>(Read the words on the slide)</a:t>
            </a:r>
          </a:p>
        </p:txBody>
      </p:sp>
      <p:sp>
        <p:nvSpPr>
          <p:cNvPr id="4" name="Slide Number Placeholder 3"/>
          <p:cNvSpPr>
            <a:spLocks noGrp="1"/>
          </p:cNvSpPr>
          <p:nvPr>
            <p:ph type="sldNum" sz="quarter" idx="4294967295"/>
          </p:nvPr>
        </p:nvSpPr>
        <p:spPr/>
        <p:txBody>
          <a:bodyPr/>
          <a:lstStyle/>
          <a:p>
            <a:fld id="{7E6AFD5D-8E27-4115-8E35-D1A81643D59E}" type="slidenum">
              <a:rPr lang="en-US" smtClean="0"/>
              <a:t>12</a:t>
            </a:fld>
            <a:endParaRPr lang="en-US"/>
          </a:p>
        </p:txBody>
      </p:sp>
    </p:spTree>
    <p:extLst>
      <p:ext uri="{BB962C8B-B14F-4D97-AF65-F5344CB8AC3E}">
        <p14:creationId xmlns:p14="http://schemas.microsoft.com/office/powerpoint/2010/main" val="2657575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OLD SCREEN Checking a choice under Gender is optional. You can leave this blank.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Make sure your address is correct. Make changes if it is not.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You must check that you have read the terms of the Privacy Act Notice. You can click on the question mark to read it. The Privacy Act states that your social security number will not be released to the public. It will only be used for lawful purposes, such as voter registration or jury selection.</a:t>
            </a:r>
          </a:p>
          <a:p>
            <a:r>
              <a:rPr lang="en-US"/>
              <a:t> </a:t>
            </a:r>
          </a:p>
        </p:txBody>
      </p:sp>
      <p:sp>
        <p:nvSpPr>
          <p:cNvPr id="4" name="Slide Number Placeholder 3"/>
          <p:cNvSpPr>
            <a:spLocks noGrp="1"/>
          </p:cNvSpPr>
          <p:nvPr>
            <p:ph type="sldNum" sz="quarter" idx="4294967295"/>
          </p:nvPr>
        </p:nvSpPr>
        <p:spPr/>
        <p:txBody>
          <a:bodyPr/>
          <a:lstStyle/>
          <a:p>
            <a:fld id="{7E6AFD5D-8E27-4115-8E35-D1A81643D59E}" type="slidenum">
              <a:rPr lang="en-US" smtClean="0"/>
              <a:t>13</a:t>
            </a:fld>
            <a:endParaRPr lang="en-US"/>
          </a:p>
        </p:txBody>
      </p:sp>
    </p:spTree>
    <p:extLst>
      <p:ext uri="{BB962C8B-B14F-4D97-AF65-F5344CB8AC3E}">
        <p14:creationId xmlns:p14="http://schemas.microsoft.com/office/powerpoint/2010/main" val="721547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Arial" panose="020B0604020202020204" pitchFamily="34" charset="0"/>
              </a:rPr>
              <a:t>OLD SCREEN  Under the question, </a:t>
            </a:r>
            <a:r>
              <a:rPr lang="en-US" sz="1800" i="1">
                <a:effectLst/>
                <a:latin typeface="Times New Roman" panose="02020603050405020304" pitchFamily="18" charset="0"/>
                <a:ea typeface="Arial" panose="020B0604020202020204" pitchFamily="34" charset="0"/>
              </a:rPr>
              <a:t>Would you like to vote by mail? </a:t>
            </a:r>
            <a:r>
              <a:rPr lang="en-US" sz="1800">
                <a:effectLst/>
                <a:latin typeface="Times New Roman" panose="02020603050405020304" pitchFamily="18" charset="0"/>
                <a:ea typeface="Arial" panose="020B0604020202020204" pitchFamily="34" charset="0"/>
              </a:rPr>
              <a:t>the directions ask you to choose an absentee option. This means you need to decide if you want to vote by mail or not. The choice of NOT voting by mail (absentee) is selected for you. This means that you want to vote in-person either on Election Day or during Early Voting. If you do want to vote by mail, click on one of the other circles. </a:t>
            </a:r>
            <a:endParaRPr lang="en-US" sz="1800">
              <a:effectLst/>
              <a:latin typeface="Arial" panose="020B0604020202020204" pitchFamily="34" charset="0"/>
              <a:ea typeface="Arial" panose="020B0604020202020204" pitchFamily="34" charset="0"/>
            </a:endParaRPr>
          </a:p>
          <a:p>
            <a:endParaRPr lang="en-US" sz="1800">
              <a:solidFill>
                <a:srgbClr val="2F5597"/>
              </a:solidFill>
              <a:effectLst/>
              <a:latin typeface="Calibri" panose="020F0502020204030204" pitchFamily="34" charset="0"/>
              <a:ea typeface="Times New Roman" panose="02020603050405020304" pitchFamily="18" charset="0"/>
              <a:cs typeface="Times New Roman" panose="02020603050405020304" pitchFamily="18" charset="0"/>
            </a:endParaRPr>
          </a:p>
          <a:p>
            <a:r>
              <a:rPr lang="en-US"/>
              <a:t>Your phone number and email address are not required, but if you select these, the Office of Elections might be able to contact you if there is a question about your registration. </a:t>
            </a:r>
          </a:p>
          <a:p>
            <a:r>
              <a:rPr lang="en-US"/>
              <a:t>You can also volunteer to work as a Poll Worker on Election Day. </a:t>
            </a:r>
          </a:p>
        </p:txBody>
      </p:sp>
      <p:sp>
        <p:nvSpPr>
          <p:cNvPr id="4" name="Slide Number Placeholder 3"/>
          <p:cNvSpPr>
            <a:spLocks noGrp="1"/>
          </p:cNvSpPr>
          <p:nvPr>
            <p:ph type="sldNum" sz="quarter" idx="4294967295"/>
          </p:nvPr>
        </p:nvSpPr>
        <p:spPr/>
        <p:txBody>
          <a:bodyPr/>
          <a:lstStyle/>
          <a:p>
            <a:fld id="{7E6AFD5D-8E27-4115-8E35-D1A81643D59E}" type="slidenum">
              <a:rPr lang="en-US" smtClean="0"/>
              <a:t>14</a:t>
            </a:fld>
            <a:endParaRPr lang="en-US"/>
          </a:p>
        </p:txBody>
      </p:sp>
    </p:spTree>
    <p:extLst>
      <p:ext uri="{BB962C8B-B14F-4D97-AF65-F5344CB8AC3E}">
        <p14:creationId xmlns:p14="http://schemas.microsoft.com/office/powerpoint/2010/main" val="148475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OLD SCREEN? On this screen, you can click to reread the information that you provided. </a:t>
            </a:r>
          </a:p>
          <a:p>
            <a:r>
              <a:rPr lang="en-US"/>
              <a:t>You must click the box under: VOTER REGISTRATION AFFIRMATION. Here you are saying that the information you have provided is correct.  </a:t>
            </a:r>
          </a:p>
          <a:p>
            <a:endParaRPr lang="en-US"/>
          </a:p>
          <a:p>
            <a:r>
              <a:rPr lang="en-US"/>
              <a:t>Then click the Submit button. </a:t>
            </a:r>
          </a:p>
        </p:txBody>
      </p:sp>
      <p:sp>
        <p:nvSpPr>
          <p:cNvPr id="4" name="Slide Number Placeholder 3"/>
          <p:cNvSpPr>
            <a:spLocks noGrp="1"/>
          </p:cNvSpPr>
          <p:nvPr>
            <p:ph type="sldNum" sz="quarter" idx="4294967295"/>
          </p:nvPr>
        </p:nvSpPr>
        <p:spPr/>
        <p:txBody>
          <a:bodyPr/>
          <a:lstStyle/>
          <a:p>
            <a:fld id="{7E6AFD5D-8E27-4115-8E35-D1A81643D59E}" type="slidenum">
              <a:rPr lang="en-US" smtClean="0"/>
              <a:t>15</a:t>
            </a:fld>
            <a:endParaRPr lang="en-US"/>
          </a:p>
        </p:txBody>
      </p:sp>
    </p:spTree>
    <p:extLst>
      <p:ext uri="{BB962C8B-B14F-4D97-AF65-F5344CB8AC3E}">
        <p14:creationId xmlns:p14="http://schemas.microsoft.com/office/powerpoint/2010/main" val="561926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83D09625-15A6-4AB1-AB73-226FC8325961}"/>
              </a:ext>
            </a:extLst>
          </p:cNvPr>
          <p:cNvSpPr>
            <a:spLocks noGrp="1" noRot="1" noChangeAspect="1" noTextEdit="1"/>
          </p:cNvSpPr>
          <p:nvPr>
            <p:ph type="sldImg"/>
          </p:nvPr>
        </p:nvSpPr>
        <p:spPr>
          <a:ln>
            <a:headEnd/>
            <a:tailEnd/>
          </a:ln>
        </p:spPr>
      </p:sp>
      <p:sp>
        <p:nvSpPr>
          <p:cNvPr id="19459" name="Notes Placeholder 2">
            <a:extLst>
              <a:ext uri="{FF2B5EF4-FFF2-40B4-BE49-F238E27FC236}">
                <a16:creationId xmlns:a16="http://schemas.microsoft.com/office/drawing/2014/main" id="{35FD72CC-688D-475B-95AB-439ECC8764E6}"/>
              </a:ext>
            </a:extLst>
          </p:cNvPr>
          <p:cNvSpPr txBox="1">
            <a:spLocks noGrp="1" noChangeArrowheads="1"/>
          </p:cNvSpPr>
          <p:nvPr>
            <p:ph type="body" idx="1"/>
          </p:nvPr>
        </p:nvSpPr>
        <p:spPr/>
        <p:txBody>
          <a:bodyPr/>
          <a:lstStyle/>
          <a:p>
            <a:pPr marL="0">
              <a:lnSpc>
                <a:spcPct val="107000"/>
              </a:lnSpc>
              <a:spcBef>
                <a:spcPts val="0"/>
              </a:spcBef>
              <a:spcAft>
                <a:spcPts val="0"/>
              </a:spcAft>
              <a:defRPr/>
            </a:pPr>
            <a:r>
              <a:rPr lang="en-US" altLang="en-US" sz="1100">
                <a:latin typeface="Arial" panose="020B0604020202020204" pitchFamily="34" charset="0"/>
                <a:cs typeface="Arial" panose="020B0604020202020204" pitchFamily="34" charset="0"/>
              </a:rPr>
              <a:t> </a:t>
            </a:r>
            <a:r>
              <a:rPr lang="en-US" sz="1100">
                <a:latin typeface="Calibri" panose="020F0502020204030204" pitchFamily="34" charset="0"/>
                <a:ea typeface="Calibri" panose="020F0502020204030204" pitchFamily="34" charset="0"/>
                <a:cs typeface="Times New Roman" panose="02020603050405020304" pitchFamily="18" charset="0"/>
              </a:rPr>
              <a:t>If you don’t have a driver’s license or a learner’s permit or if you prefer to register with a paper form, click on the link. Then scroll down to see the choice, Download a pdf copy of the registration. This form is available in several languages. Select the form you want and print it. Then click to advance to the next slide of the PowerPoint.</a:t>
            </a:r>
          </a:p>
          <a:p>
            <a:pPr marL="158750" indent="0" eaLnBrk="1" hangingPunct="1">
              <a:buSzPts val="1100"/>
              <a:defRPr/>
            </a:pPr>
            <a:endParaRPr lang="en-US" altLang="en-US"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7911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3A5ED7C6-0AD6-4E51-AD6A-B3972702E3FE}"/>
              </a:ext>
            </a:extLst>
          </p:cNvPr>
          <p:cNvSpPr>
            <a:spLocks noGrp="1" noRot="1" noChangeAspect="1" noTextEdit="1"/>
          </p:cNvSpPr>
          <p:nvPr>
            <p:ph type="sldImg"/>
          </p:nvPr>
        </p:nvSpPr>
        <p:spPr>
          <a:ln>
            <a:headEnd/>
            <a:tailEnd/>
          </a:ln>
        </p:spPr>
      </p:sp>
      <p:sp>
        <p:nvSpPr>
          <p:cNvPr id="21507" name="Notes Placeholder 2">
            <a:extLst>
              <a:ext uri="{FF2B5EF4-FFF2-40B4-BE49-F238E27FC236}">
                <a16:creationId xmlns:a16="http://schemas.microsoft.com/office/drawing/2014/main" id="{CC616179-317A-40CC-B6A4-1437FF226781}"/>
              </a:ext>
            </a:extLst>
          </p:cNvPr>
          <p:cNvSpPr txBox="1">
            <a:spLocks noGrp="1" noChangeArrowheads="1"/>
          </p:cNvSpPr>
          <p:nvPr>
            <p:ph type="body" idx="1"/>
          </p:nvPr>
        </p:nvSpPr>
        <p:spPr/>
        <p:txBody>
          <a:bodyPr/>
          <a:lstStyle/>
          <a:p>
            <a:pPr marL="0">
              <a:lnSpc>
                <a:spcPct val="107000"/>
              </a:lnSpc>
              <a:spcBef>
                <a:spcPts val="0"/>
              </a:spcBef>
              <a:spcAft>
                <a:spcPts val="0"/>
              </a:spcAft>
              <a:defRPr/>
            </a:pPr>
            <a:r>
              <a:rPr lang="en-US">
                <a:latin typeface="Calibri" panose="020F0502020204030204" pitchFamily="34" charset="0"/>
                <a:ea typeface="Calibri" panose="020F0502020204030204" pitchFamily="34" charset="0"/>
                <a:cs typeface="Times New Roman" panose="02020603050405020304" pitchFamily="18" charset="0"/>
              </a:rPr>
              <a:t>You must use a blue (NOT turquoise) or black pen to complete the paper form. Use legible printing. It is important that the Board of Elections can read your handwriting. Only use cursive when you write your signature. Look at the highlighted sections on the slide. They are starred on the paper copy of the registration form.  These sections must fully completed. Do not skip any part of these sections. If you have a middle name, you must write your whole middle name, not just your initial. </a:t>
            </a:r>
            <a:r>
              <a:rPr lang="en-US" b="1">
                <a:latin typeface="Calibri" panose="020F0502020204030204" pitchFamily="34" charset="0"/>
                <a:ea typeface="Calibri" panose="020F0502020204030204" pitchFamily="34" charset="0"/>
                <a:cs typeface="Times New Roman" panose="02020603050405020304" pitchFamily="18" charset="0"/>
              </a:rPr>
              <a:t>If you do not have a middle name, be sure to check the box that says, “None</a:t>
            </a:r>
            <a:r>
              <a:rPr lang="en-US">
                <a:latin typeface="Calibri" panose="020F0502020204030204" pitchFamily="34" charset="0"/>
                <a:ea typeface="Calibri" panose="020F0502020204030204" pitchFamily="34" charset="0"/>
                <a:cs typeface="Times New Roman" panose="02020603050405020304" pitchFamily="18" charset="0"/>
              </a:rPr>
              <a:t>.”  Once completed, the form must be mailed to the Office of Elections. The address is on the slide.  Click when you are ready to go to the next slide.</a:t>
            </a:r>
          </a:p>
          <a:p>
            <a:pPr>
              <a:defRPr/>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3699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8" name="Google Shape;138;p8:notes">
            <a:extLst>
              <a:ext uri="{FF2B5EF4-FFF2-40B4-BE49-F238E27FC236}">
                <a16:creationId xmlns:a16="http://schemas.microsoft.com/office/drawing/2014/main" id="{934A06F8-7544-4E9F-9360-539D6273D29D}"/>
              </a:ext>
            </a:extLst>
          </p:cNvPr>
          <p:cNvSpPr txBox="1">
            <a:spLocks noGrp="1"/>
          </p:cNvSpPr>
          <p:nvPr>
            <p:ph type="body" idx="1"/>
          </p:nvPr>
        </p:nvSpPr>
        <p:spPr/>
        <p:txBody>
          <a:bodyPr spcFirstLastPara="1">
            <a:noAutofit/>
          </a:bodyPr>
          <a:lstStyle/>
          <a:p>
            <a:pPr marL="0">
              <a:lnSpc>
                <a:spcPct val="107000"/>
              </a:lnSpc>
              <a:spcBef>
                <a:spcPts val="0"/>
              </a:spcBef>
              <a:spcAft>
                <a:spcPts val="0"/>
              </a:spcAft>
              <a:defRPr/>
            </a:pPr>
            <a:r>
              <a:rPr lang="en-US" sz="1100">
                <a:latin typeface="Calibri" panose="020F0502020204030204" pitchFamily="34" charset="0"/>
                <a:ea typeface="Calibri" panose="020F0502020204030204" pitchFamily="34" charset="0"/>
                <a:cs typeface="Times New Roman" panose="02020603050405020304" pitchFamily="18" charset="0"/>
              </a:rPr>
              <a:t>Once you have completed the registration form, either online or by mail, you should receive notice in about a month from the Board of Elections. If your registration was successful, you will receive a post card that will tell you your polling (or voting) place. If your registration is not successful, you will receive a letter explaining the problem and a blank registration form to fill in and mail again. </a:t>
            </a:r>
            <a:endParaRPr sz="1100">
              <a:sym typeface="Arial"/>
            </a:endParaRPr>
          </a:p>
        </p:txBody>
      </p:sp>
      <p:sp>
        <p:nvSpPr>
          <p:cNvPr id="26627" name="Google Shape;139;p8:notes">
            <a:extLst>
              <a:ext uri="{FF2B5EF4-FFF2-40B4-BE49-F238E27FC236}">
                <a16:creationId xmlns:a16="http://schemas.microsoft.com/office/drawing/2014/main" id="{ADFCD4FB-DF2B-475A-BBC2-243919998EC7}"/>
              </a:ext>
            </a:extLst>
          </p:cNvPr>
          <p:cNvSpPr>
            <a:spLocks noGrp="1" noRot="1" noChangeAspect="1" noTextEdit="1"/>
          </p:cNvSpPr>
          <p:nvPr>
            <p:ph type="sldImg" idx="2"/>
          </p:nvPr>
        </p:nvSpPr>
        <p:spPr>
          <a:noFill/>
          <a:ln>
            <a:headEnd/>
            <a:tailEnd/>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Register again if you have moved from one county or city to another, one home or apartment to another within the county. Also, if you have changed your name, change your registration.</a:t>
            </a:r>
          </a:p>
        </p:txBody>
      </p:sp>
    </p:spTree>
    <p:extLst>
      <p:ext uri="{BB962C8B-B14F-4D97-AF65-F5344CB8AC3E}">
        <p14:creationId xmlns:p14="http://schemas.microsoft.com/office/powerpoint/2010/main" val="1327081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a:t>
            </a:r>
            <a:r>
              <a:rPr lang="en-US" err="1"/>
              <a:t>www.elections.virginia.gov</a:t>
            </a:r>
            <a:r>
              <a:rPr lang="en-US"/>
              <a:t>/casting-a-ballot/absentee-voting/</a:t>
            </a:r>
            <a:r>
              <a:rPr lang="en-US" baseline="0"/>
              <a:t> </a:t>
            </a:r>
          </a:p>
          <a:p>
            <a:endParaRPr lang="en-US" baseline="0"/>
          </a:p>
          <a:p>
            <a:endParaRPr lang="en-US"/>
          </a:p>
        </p:txBody>
      </p:sp>
    </p:spTree>
    <p:extLst>
      <p:ext uri="{BB962C8B-B14F-4D97-AF65-F5344CB8AC3E}">
        <p14:creationId xmlns:p14="http://schemas.microsoft.com/office/powerpoint/2010/main" val="3519337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527111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83762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40746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689679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17743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FA8D80DF-34DE-45D5-A38D-65E6B92D604A}"/>
              </a:ext>
            </a:extLst>
          </p:cNvPr>
          <p:cNvSpPr>
            <a:spLocks noGrp="1" noRot="1" noChangeAspect="1" noTextEdit="1"/>
          </p:cNvSpPr>
          <p:nvPr>
            <p:ph type="sldImg"/>
          </p:nvPr>
        </p:nvSpPr>
        <p:spPr>
          <a:ln>
            <a:headEnd/>
            <a:tailEnd/>
          </a:ln>
        </p:spPr>
      </p:sp>
      <p:sp>
        <p:nvSpPr>
          <p:cNvPr id="6147" name="Notes Placeholder 2">
            <a:extLst>
              <a:ext uri="{FF2B5EF4-FFF2-40B4-BE49-F238E27FC236}">
                <a16:creationId xmlns:a16="http://schemas.microsoft.com/office/drawing/2014/main" id="{B9A2EBD5-E2EF-4063-AA74-DCA931F89F86}"/>
              </a:ext>
            </a:extLst>
          </p:cNvPr>
          <p:cNvSpPr txBox="1">
            <a:spLocks noGrp="1" noChangeArrowheads="1"/>
          </p:cNvSpPr>
          <p:nvPr>
            <p:ph type="body" idx="1"/>
          </p:nvPr>
        </p:nvSpPr>
        <p:spPr/>
        <p:txBody>
          <a:bodyPr/>
          <a:lstStyle/>
          <a:p>
            <a:pPr marL="0">
              <a:lnSpc>
                <a:spcPct val="107000"/>
              </a:lnSpc>
              <a:spcBef>
                <a:spcPts val="0"/>
              </a:spcBef>
              <a:spcAft>
                <a:spcPts val="0"/>
              </a:spcAft>
              <a:defRPr/>
            </a:pPr>
            <a:r>
              <a:rPr lang="en-US" altLang="en-US" sz="1100">
                <a:latin typeface="Arial" panose="020B0604020202020204" pitchFamily="34" charset="0"/>
                <a:cs typeface="Arial" panose="020B0604020202020204" pitchFamily="34" charset="0"/>
              </a:rPr>
              <a:t> </a:t>
            </a:r>
            <a:r>
              <a:rPr lang="en-US" sz="1100">
                <a:latin typeface="Calibri" panose="020F0502020204030204" pitchFamily="34" charset="0"/>
                <a:ea typeface="Calibri" panose="020F0502020204030204" pitchFamily="34" charset="0"/>
                <a:cs typeface="Times New Roman" panose="02020603050405020304" pitchFamily="18" charset="0"/>
              </a:rPr>
              <a:t>Welcome to this presentation by the League of Women Voters. In 1920, after years of advocating for the right to vote, the 19</a:t>
            </a:r>
            <a:r>
              <a:rPr lang="en-US" sz="1100" baseline="30000">
                <a:latin typeface="Calibri" panose="020F0502020204030204" pitchFamily="34" charset="0"/>
                <a:ea typeface="Calibri" panose="020F0502020204030204" pitchFamily="34" charset="0"/>
                <a:cs typeface="Times New Roman" panose="02020603050405020304" pitchFamily="18" charset="0"/>
              </a:rPr>
              <a:t>th</a:t>
            </a:r>
            <a:r>
              <a:rPr lang="en-US" sz="1100">
                <a:latin typeface="Calibri" panose="020F0502020204030204" pitchFamily="34" charset="0"/>
                <a:ea typeface="Calibri" panose="020F0502020204030204" pitchFamily="34" charset="0"/>
                <a:cs typeface="Times New Roman" panose="02020603050405020304" pitchFamily="18" charset="0"/>
              </a:rPr>
              <a:t> amendment was passed. This gave women the right to vote. At that same time, the League of Women Voters was established to assist people to register to vote and provide nonpartisan information so that people could become educated voters. The goal of this PowerPoint is to help you register to vote in Virginia.  </a:t>
            </a:r>
          </a:p>
          <a:p>
            <a:pPr marL="158750" indent="0" eaLnBrk="1" hangingPunct="1">
              <a:buSzPts val="1100"/>
              <a:defRPr/>
            </a:pPr>
            <a:endParaRPr lang="en-US" altLang="en-US"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4233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03268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DD8951DE-B30C-49D0-8505-8B25EECF8C22}"/>
              </a:ext>
            </a:extLst>
          </p:cNvPr>
          <p:cNvSpPr>
            <a:spLocks noGrp="1" noRot="1" noChangeAspect="1" noTextEdit="1"/>
          </p:cNvSpPr>
          <p:nvPr>
            <p:ph type="sldImg"/>
          </p:nvPr>
        </p:nvSpPr>
        <p:spPr>
          <a:ln>
            <a:headEnd/>
            <a:tailEnd/>
          </a:ln>
        </p:spPr>
      </p:sp>
      <p:sp>
        <p:nvSpPr>
          <p:cNvPr id="14339" name="Notes Placeholder 2">
            <a:extLst>
              <a:ext uri="{FF2B5EF4-FFF2-40B4-BE49-F238E27FC236}">
                <a16:creationId xmlns:a16="http://schemas.microsoft.com/office/drawing/2014/main" id="{1E3A8166-EBFE-4860-A904-54B61A4F2BF8}"/>
              </a:ext>
            </a:extLst>
          </p:cNvPr>
          <p:cNvSpPr txBox="1">
            <a:spLocks noGrp="1" noChangeArrowheads="1"/>
          </p:cNvSpPr>
          <p:nvPr>
            <p:ph type="body" idx="1"/>
          </p:nvPr>
        </p:nvSpPr>
        <p:spPr/>
        <p:txBody>
          <a:bodyPr/>
          <a:lstStyle/>
          <a:p>
            <a:pPr marL="0">
              <a:lnSpc>
                <a:spcPct val="107000"/>
              </a:lnSpc>
              <a:spcBef>
                <a:spcPts val="0"/>
              </a:spcBef>
              <a:spcAft>
                <a:spcPts val="0"/>
              </a:spcAft>
              <a:defRPr/>
            </a:pPr>
            <a:r>
              <a:rPr lang="en-US" sz="1100">
                <a:latin typeface="Calibri" panose="020F0502020204030204" pitchFamily="34" charset="0"/>
                <a:ea typeface="Calibri" panose="020F0502020204030204" pitchFamily="34" charset="0"/>
                <a:cs typeface="Times New Roman" panose="02020603050405020304" pitchFamily="18" charset="0"/>
              </a:rPr>
              <a:t>If you are not already registered to vote, there are two ways you can do this right now. You can register online, as described in slides 6, 7, and 8.   If you don’t have a driver’s license or learner’s permit, or if you would rather complete a paper registration form, you can print and complete a paper registration form as described in slides 9 and 10.  If you do not have a printer, you can find paper forms in libraries, which ae open with limited hours now.</a:t>
            </a:r>
          </a:p>
          <a:p>
            <a:pPr marL="158750" indent="0" eaLnBrk="1" hangingPunct="1">
              <a:buSzPts val="1100"/>
              <a:defRPr/>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C779F872-80E7-43D0-A55C-21B158D80A0F}"/>
              </a:ext>
            </a:extLst>
          </p:cNvPr>
          <p:cNvSpPr>
            <a:spLocks noGrp="1" noRot="1" noChangeAspect="1" noTextEdit="1"/>
          </p:cNvSpPr>
          <p:nvPr>
            <p:ph type="sldImg"/>
          </p:nvPr>
        </p:nvSpPr>
        <p:spPr>
          <a:ln>
            <a:headEnd/>
            <a:tailEnd/>
          </a:ln>
        </p:spPr>
      </p:sp>
      <p:sp>
        <p:nvSpPr>
          <p:cNvPr id="16387" name="Notes Placeholder 2">
            <a:extLst>
              <a:ext uri="{FF2B5EF4-FFF2-40B4-BE49-F238E27FC236}">
                <a16:creationId xmlns:a16="http://schemas.microsoft.com/office/drawing/2014/main" id="{B8A39C61-41ED-4FE2-B816-13E99C1B3E9D}"/>
              </a:ext>
            </a:extLst>
          </p:cNvPr>
          <p:cNvSpPr txBox="1">
            <a:spLocks noGrp="1" noChangeArrowheads="1"/>
          </p:cNvSpPr>
          <p:nvPr>
            <p:ph type="body" idx="1"/>
          </p:nvPr>
        </p:nvSpPr>
        <p:spPr/>
        <p:txBody>
          <a:bodyPr/>
          <a:lstStyle/>
          <a:p>
            <a:pPr marL="0">
              <a:lnSpc>
                <a:spcPct val="107000"/>
              </a:lnSpc>
              <a:spcBef>
                <a:spcPts val="0"/>
              </a:spcBef>
              <a:spcAft>
                <a:spcPts val="0"/>
              </a:spcAft>
              <a:defRPr/>
            </a:pPr>
            <a:r>
              <a:rPr lang="en-US" sz="1100">
                <a:latin typeface="Calibri" panose="020F0502020204030204" pitchFamily="34" charset="0"/>
                <a:ea typeface="Calibri" panose="020F0502020204030204" pitchFamily="34" charset="0"/>
                <a:cs typeface="Times New Roman" panose="02020603050405020304" pitchFamily="18" charset="0"/>
              </a:rPr>
              <a:t>If you have a driver’s license, a learner’s permit, or an Adult ID card from the DMV,  you can register online. Click on the link at the bottom of this slide. You will see a web page that gives you choices for registering to vote or applying for an absentee ballot. Click on the Register to Vote box.</a:t>
            </a: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C779F872-80E7-43D0-A55C-21B158D80A0F}"/>
              </a:ext>
            </a:extLst>
          </p:cNvPr>
          <p:cNvSpPr>
            <a:spLocks noGrp="1" noRot="1" noChangeAspect="1" noTextEdit="1"/>
          </p:cNvSpPr>
          <p:nvPr>
            <p:ph type="sldImg"/>
          </p:nvPr>
        </p:nvSpPr>
        <p:spPr>
          <a:ln>
            <a:headEnd/>
            <a:tailEnd/>
          </a:ln>
        </p:spPr>
      </p:sp>
      <p:sp>
        <p:nvSpPr>
          <p:cNvPr id="16387" name="Notes Placeholder 2">
            <a:extLst>
              <a:ext uri="{FF2B5EF4-FFF2-40B4-BE49-F238E27FC236}">
                <a16:creationId xmlns:a16="http://schemas.microsoft.com/office/drawing/2014/main" id="{B8A39C61-41ED-4FE2-B816-13E99C1B3E9D}"/>
              </a:ext>
            </a:extLst>
          </p:cNvPr>
          <p:cNvSpPr txBox="1">
            <a:spLocks noGrp="1" noChangeArrowheads="1"/>
          </p:cNvSpPr>
          <p:nvPr>
            <p:ph type="body" idx="1"/>
          </p:nvPr>
        </p:nvSpPr>
        <p:spPr/>
        <p:txBody>
          <a:bodyPr/>
          <a:lstStyle/>
          <a:p>
            <a:pPr marL="0">
              <a:lnSpc>
                <a:spcPct val="107000"/>
              </a:lnSpc>
              <a:spcBef>
                <a:spcPts val="0"/>
              </a:spcBef>
              <a:spcAft>
                <a:spcPts val="0"/>
              </a:spcAft>
              <a:defRPr/>
            </a:pPr>
            <a:r>
              <a:rPr lang="en-US" sz="1100">
                <a:latin typeface="Calibri" panose="020F0502020204030204" pitchFamily="34" charset="0"/>
                <a:ea typeface="Calibri" panose="020F0502020204030204" pitchFamily="34" charset="0"/>
                <a:cs typeface="Times New Roman" panose="02020603050405020304" pitchFamily="18" charset="0"/>
              </a:rPr>
              <a:t>If you have a driver’s license, a learner’s permit, or an Adult ID card from the DMV,  you can register online. Click on the link at the bottom of this slide. You will see a web page that gives you choices for registering to vote or applying for an absentee ballot. Click on the Register to Vote box.</a:t>
            </a:r>
            <a:endParaRPr lang="en-US" altLang="en-US"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4584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36D35502-EB3C-42A6-896E-6DB8C2204C74}"/>
              </a:ext>
            </a:extLst>
          </p:cNvPr>
          <p:cNvSpPr>
            <a:spLocks noGrp="1" noRot="1" noChangeAspect="1" noTextEdit="1"/>
          </p:cNvSpPr>
          <p:nvPr>
            <p:ph type="sldImg"/>
          </p:nvPr>
        </p:nvSpPr>
        <p:spPr>
          <a:ln>
            <a:headEnd/>
            <a:tailEnd/>
          </a:ln>
        </p:spPr>
      </p:sp>
      <p:sp>
        <p:nvSpPr>
          <p:cNvPr id="3" name="Notes Placeholder 2">
            <a:extLst>
              <a:ext uri="{FF2B5EF4-FFF2-40B4-BE49-F238E27FC236}">
                <a16:creationId xmlns:a16="http://schemas.microsoft.com/office/drawing/2014/main" id="{E8E75AF9-9961-462D-A3DE-E2ACCCA44ADA}"/>
              </a:ext>
            </a:extLst>
          </p:cNvPr>
          <p:cNvSpPr>
            <a:spLocks noGrp="1"/>
          </p:cNvSpPr>
          <p:nvPr>
            <p:ph type="body" idx="1"/>
          </p:nvPr>
        </p:nvSpPr>
        <p:spPr/>
        <p:txBody>
          <a:bodyPr/>
          <a:lstStyle/>
          <a:p>
            <a:pPr marL="0">
              <a:lnSpc>
                <a:spcPct val="107000"/>
              </a:lnSpc>
              <a:spcBef>
                <a:spcPts val="0"/>
              </a:spcBef>
              <a:spcAft>
                <a:spcPts val="0"/>
              </a:spcAft>
              <a:defRPr/>
            </a:pPr>
            <a:r>
              <a:rPr lang="en-US">
                <a:latin typeface="Calibri" panose="020F0502020204030204" pitchFamily="34" charset="0"/>
                <a:ea typeface="Calibri" panose="020F0502020204030204" pitchFamily="34" charset="0"/>
                <a:cs typeface="Times New Roman" panose="02020603050405020304" pitchFamily="18" charset="0"/>
              </a:rPr>
              <a:t>A registration form will appear. Be sure to complete </a:t>
            </a:r>
            <a:r>
              <a:rPr lang="en-US" b="1">
                <a:latin typeface="Calibri" panose="020F0502020204030204" pitchFamily="34" charset="0"/>
                <a:ea typeface="Calibri" panose="020F0502020204030204" pitchFamily="34" charset="0"/>
                <a:cs typeface="Times New Roman" panose="02020603050405020304" pitchFamily="18" charset="0"/>
              </a:rPr>
              <a:t>all</a:t>
            </a:r>
            <a:r>
              <a:rPr lang="en-US">
                <a:latin typeface="Calibri" panose="020F0502020204030204" pitchFamily="34" charset="0"/>
                <a:ea typeface="Calibri" panose="020F0502020204030204" pitchFamily="34" charset="0"/>
                <a:cs typeface="Times New Roman" panose="02020603050405020304" pitchFamily="18" charset="0"/>
              </a:rPr>
              <a:t> the boxes accurately. You will be asked for your whole Social Security number later on in the process. </a:t>
            </a:r>
          </a:p>
          <a:p>
            <a:pPr marL="0">
              <a:lnSpc>
                <a:spcPct val="107000"/>
              </a:lnSpc>
              <a:spcBef>
                <a:spcPts val="0"/>
              </a:spcBef>
              <a:spcAft>
                <a:spcPts val="0"/>
              </a:spcAft>
              <a:defRPr/>
            </a:pPr>
            <a:endParaRPr lang="en-US">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0"/>
              </a:spcAft>
              <a:defRPr/>
            </a:pPr>
            <a:r>
              <a:rPr lang="en-US">
                <a:latin typeface="Calibri" panose="020F0502020204030204" pitchFamily="34" charset="0"/>
                <a:ea typeface="Calibri" panose="020F0502020204030204" pitchFamily="34" charset="0"/>
                <a:cs typeface="Times New Roman" panose="02020603050405020304" pitchFamily="18" charset="0"/>
              </a:rPr>
              <a:t>You will need to say that you have read the Privacy Policy. Go to the bottom of the page and click on the link highlighted in red. Click </a:t>
            </a:r>
            <a:r>
              <a:rPr lang="en-US" i="1">
                <a:latin typeface="Calibri" panose="020F0502020204030204" pitchFamily="34" charset="0"/>
                <a:ea typeface="Calibri" panose="020F0502020204030204" pitchFamily="34" charset="0"/>
                <a:cs typeface="Times New Roman" panose="02020603050405020304" pitchFamily="18" charset="0"/>
              </a:rPr>
              <a:t>Next</a:t>
            </a:r>
            <a:r>
              <a:rPr lang="en-US">
                <a:latin typeface="Calibri" panose="020F0502020204030204" pitchFamily="34" charset="0"/>
                <a:ea typeface="Calibri" panose="020F0502020204030204" pitchFamily="34" charset="0"/>
                <a:cs typeface="Times New Roman" panose="02020603050405020304" pitchFamily="18" charset="0"/>
              </a:rPr>
              <a:t> to continue and</a:t>
            </a:r>
            <a:r>
              <a:rPr lang="en-US" i="1">
                <a:latin typeface="Calibri" panose="020F0502020204030204" pitchFamily="34" charset="0"/>
                <a:ea typeface="Calibri" panose="020F0502020204030204" pitchFamily="34" charset="0"/>
                <a:cs typeface="Times New Roman" panose="02020603050405020304" pitchFamily="18" charset="0"/>
              </a:rPr>
              <a:t> Previous </a:t>
            </a:r>
            <a:r>
              <a:rPr lang="en-US">
                <a:latin typeface="Calibri" panose="020F0502020204030204" pitchFamily="34" charset="0"/>
                <a:ea typeface="Calibri" panose="020F0502020204030204" pitchFamily="34" charset="0"/>
                <a:cs typeface="Times New Roman" panose="02020603050405020304" pitchFamily="18" charset="0"/>
              </a:rPr>
              <a:t>to go back. If you need to start over, click Reset. </a:t>
            </a:r>
          </a:p>
          <a:p>
            <a:pPr>
              <a:defRPr/>
            </a:pPr>
            <a:endParaRPr lang="en-US"/>
          </a:p>
        </p:txBody>
      </p:sp>
    </p:spTree>
    <p:extLst>
      <p:ext uri="{BB962C8B-B14F-4D97-AF65-F5344CB8AC3E}">
        <p14:creationId xmlns:p14="http://schemas.microsoft.com/office/powerpoint/2010/main" val="592885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 this screen, accurately type your social security number and your date of birth.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You must click the box below your date of birth that indicates you are providing your own accurate information and not another person’s. You are also agreeing that the information from the DMV can be used for your voter registration.  </a:t>
            </a:r>
          </a:p>
          <a:p>
            <a:endParaRPr lang="en-US"/>
          </a:p>
        </p:txBody>
      </p:sp>
      <p:sp>
        <p:nvSpPr>
          <p:cNvPr id="4" name="Slide Number Placeholder 3"/>
          <p:cNvSpPr>
            <a:spLocks noGrp="1"/>
          </p:cNvSpPr>
          <p:nvPr>
            <p:ph type="sldNum" sz="quarter" idx="4294967295"/>
          </p:nvPr>
        </p:nvSpPr>
        <p:spPr/>
        <p:txBody>
          <a:bodyPr/>
          <a:lstStyle/>
          <a:p>
            <a:fld id="{7E6AFD5D-8E27-4115-8E35-D1A81643D59E}" type="slidenum">
              <a:rPr lang="en-US" smtClean="0"/>
              <a:t>10</a:t>
            </a:fld>
            <a:endParaRPr lang="en-US"/>
          </a:p>
        </p:txBody>
      </p:sp>
    </p:spTree>
    <p:extLst>
      <p:ext uri="{BB962C8B-B14F-4D97-AF65-F5344CB8AC3E}">
        <p14:creationId xmlns:p14="http://schemas.microsoft.com/office/powerpoint/2010/main" val="3667933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anchor="b"/>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4" name="Google Shape;8;p1">
            <a:extLst>
              <a:ext uri="{FF2B5EF4-FFF2-40B4-BE49-F238E27FC236}">
                <a16:creationId xmlns:a16="http://schemas.microsoft.com/office/drawing/2014/main" id="{2751B274-26A8-496B-85E9-BFD56DD98F28}"/>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5" name="Google Shape;9;p1">
            <a:extLst>
              <a:ext uri="{FF2B5EF4-FFF2-40B4-BE49-F238E27FC236}">
                <a16:creationId xmlns:a16="http://schemas.microsoft.com/office/drawing/2014/main" id="{D3C215E7-1052-4EF7-9BCA-450724CE07AB}"/>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6" name="Google Shape;10;p1">
            <a:extLst>
              <a:ext uri="{FF2B5EF4-FFF2-40B4-BE49-F238E27FC236}">
                <a16:creationId xmlns:a16="http://schemas.microsoft.com/office/drawing/2014/main" id="{3FB9FA5C-E1CF-4081-A966-5D164A7D6D3F}"/>
              </a:ext>
            </a:extLst>
          </p:cNvPr>
          <p:cNvSpPr txBox="1">
            <a:spLocks noGrp="1" noChangeArrowheads="1"/>
          </p:cNvSpPr>
          <p:nvPr>
            <p:ph type="sldNum" idx="13"/>
          </p:nvPr>
        </p:nvSpPr>
        <p:spPr>
          <a:ln/>
        </p:spPr>
        <p:txBody>
          <a:bodyPr/>
          <a:lstStyle>
            <a:lvl1pPr>
              <a:defRPr/>
            </a:lvl1pPr>
          </a:lstStyle>
          <a:p>
            <a:pPr>
              <a:defRPr/>
            </a:pPr>
            <a:fld id="{473C62F0-ABDA-43F0-92D0-2C382CE670CA}" type="slidenum">
              <a:rPr lang="en-US" altLang="en-US"/>
              <a:pPr>
                <a:defRPr/>
              </a:pPr>
              <a:t>‹#›</a:t>
            </a:fld>
            <a:endParaRPr lang="en-US" altLang="en-US"/>
          </a:p>
        </p:txBody>
      </p:sp>
    </p:spTree>
    <p:extLst>
      <p:ext uri="{BB962C8B-B14F-4D97-AF65-F5344CB8AC3E}">
        <p14:creationId xmlns:p14="http://schemas.microsoft.com/office/powerpoint/2010/main" val="206052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 name="Google Shape;8;p1">
            <a:extLst>
              <a:ext uri="{FF2B5EF4-FFF2-40B4-BE49-F238E27FC236}">
                <a16:creationId xmlns:a16="http://schemas.microsoft.com/office/drawing/2014/main" id="{72CDF396-5A59-4F8E-9FEB-8D91543A84F6}"/>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4" name="Google Shape;9;p1">
            <a:extLst>
              <a:ext uri="{FF2B5EF4-FFF2-40B4-BE49-F238E27FC236}">
                <a16:creationId xmlns:a16="http://schemas.microsoft.com/office/drawing/2014/main" id="{74763470-3A6D-4953-BB95-024194A11775}"/>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5" name="Google Shape;10;p1">
            <a:extLst>
              <a:ext uri="{FF2B5EF4-FFF2-40B4-BE49-F238E27FC236}">
                <a16:creationId xmlns:a16="http://schemas.microsoft.com/office/drawing/2014/main" id="{19392C73-3848-45D8-8C38-4ADA53158F95}"/>
              </a:ext>
            </a:extLst>
          </p:cNvPr>
          <p:cNvSpPr txBox="1">
            <a:spLocks noGrp="1" noChangeArrowheads="1"/>
          </p:cNvSpPr>
          <p:nvPr>
            <p:ph type="sldNum" idx="13"/>
          </p:nvPr>
        </p:nvSpPr>
        <p:spPr>
          <a:ln/>
        </p:spPr>
        <p:txBody>
          <a:bodyPr/>
          <a:lstStyle>
            <a:lvl1pPr>
              <a:defRPr/>
            </a:lvl1pPr>
          </a:lstStyle>
          <a:p>
            <a:pPr>
              <a:defRPr/>
            </a:pPr>
            <a:fld id="{AFC2321D-A4FB-410C-8C3D-806043A38831}" type="slidenum">
              <a:rPr lang="en-US" altLang="en-US"/>
              <a:pPr>
                <a:defRPr/>
              </a:pPr>
              <a:t>‹#›</a:t>
            </a:fld>
            <a:endParaRPr lang="en-US" altLang="en-US"/>
          </a:p>
        </p:txBody>
      </p:sp>
    </p:spTree>
    <p:extLst>
      <p:ext uri="{BB962C8B-B14F-4D97-AF65-F5344CB8AC3E}">
        <p14:creationId xmlns:p14="http://schemas.microsoft.com/office/powerpoint/2010/main" val="2036549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anchor="b"/>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 name="Google Shape;8;p1">
            <a:extLst>
              <a:ext uri="{FF2B5EF4-FFF2-40B4-BE49-F238E27FC236}">
                <a16:creationId xmlns:a16="http://schemas.microsoft.com/office/drawing/2014/main" id="{52B80F5E-2B75-4A6A-8B44-6EA23BA77F6D}"/>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6" name="Google Shape;9;p1">
            <a:extLst>
              <a:ext uri="{FF2B5EF4-FFF2-40B4-BE49-F238E27FC236}">
                <a16:creationId xmlns:a16="http://schemas.microsoft.com/office/drawing/2014/main" id="{46B8EE08-6EE0-4006-B4B0-7185983DBD26}"/>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7" name="Google Shape;10;p1">
            <a:extLst>
              <a:ext uri="{FF2B5EF4-FFF2-40B4-BE49-F238E27FC236}">
                <a16:creationId xmlns:a16="http://schemas.microsoft.com/office/drawing/2014/main" id="{972439FD-1959-4CFC-B27F-DAAC7835BD7D}"/>
              </a:ext>
            </a:extLst>
          </p:cNvPr>
          <p:cNvSpPr txBox="1">
            <a:spLocks noGrp="1" noChangeArrowheads="1"/>
          </p:cNvSpPr>
          <p:nvPr>
            <p:ph type="sldNum" idx="13"/>
          </p:nvPr>
        </p:nvSpPr>
        <p:spPr>
          <a:ln/>
        </p:spPr>
        <p:txBody>
          <a:bodyPr/>
          <a:lstStyle>
            <a:lvl1pPr>
              <a:defRPr/>
            </a:lvl1pPr>
          </a:lstStyle>
          <a:p>
            <a:pPr>
              <a:defRPr/>
            </a:pPr>
            <a:fld id="{3A8FFF3B-6FAC-4D64-91A2-3E72EA818911}" type="slidenum">
              <a:rPr lang="en-US" altLang="en-US"/>
              <a:pPr>
                <a:defRPr/>
              </a:pPr>
              <a:t>‹#›</a:t>
            </a:fld>
            <a:endParaRPr lang="en-US" altLang="en-US"/>
          </a:p>
        </p:txBody>
      </p:sp>
    </p:spTree>
    <p:extLst>
      <p:ext uri="{BB962C8B-B14F-4D97-AF65-F5344CB8AC3E}">
        <p14:creationId xmlns:p14="http://schemas.microsoft.com/office/powerpoint/2010/main" val="447270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anchor="b"/>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pPr lvl="0"/>
            <a:endParaRPr noProof="0">
              <a:sym typeface="Calibri"/>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 name="Google Shape;8;p1">
            <a:extLst>
              <a:ext uri="{FF2B5EF4-FFF2-40B4-BE49-F238E27FC236}">
                <a16:creationId xmlns:a16="http://schemas.microsoft.com/office/drawing/2014/main" id="{9D4288D4-21E3-474F-BE92-DA1B8BF9E63D}"/>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6" name="Google Shape;9;p1">
            <a:extLst>
              <a:ext uri="{FF2B5EF4-FFF2-40B4-BE49-F238E27FC236}">
                <a16:creationId xmlns:a16="http://schemas.microsoft.com/office/drawing/2014/main" id="{E06B4AB1-2491-4713-87EC-88620EC82FD2}"/>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7" name="Google Shape;10;p1">
            <a:extLst>
              <a:ext uri="{FF2B5EF4-FFF2-40B4-BE49-F238E27FC236}">
                <a16:creationId xmlns:a16="http://schemas.microsoft.com/office/drawing/2014/main" id="{3B7761A6-48C4-4CCE-B4E4-E8CD4AB50954}"/>
              </a:ext>
            </a:extLst>
          </p:cNvPr>
          <p:cNvSpPr txBox="1">
            <a:spLocks noGrp="1" noChangeArrowheads="1"/>
          </p:cNvSpPr>
          <p:nvPr>
            <p:ph type="sldNum" idx="13"/>
          </p:nvPr>
        </p:nvSpPr>
        <p:spPr>
          <a:ln/>
        </p:spPr>
        <p:txBody>
          <a:bodyPr/>
          <a:lstStyle>
            <a:lvl1pPr>
              <a:defRPr/>
            </a:lvl1pPr>
          </a:lstStyle>
          <a:p>
            <a:pPr>
              <a:defRPr/>
            </a:pPr>
            <a:fld id="{C27BC974-0F56-4EEC-A238-5582529C1696}" type="slidenum">
              <a:rPr lang="en-US" altLang="en-US"/>
              <a:pPr>
                <a:defRPr/>
              </a:pPr>
              <a:t>‹#›</a:t>
            </a:fld>
            <a:endParaRPr lang="en-US" altLang="en-US"/>
          </a:p>
        </p:txBody>
      </p:sp>
    </p:spTree>
    <p:extLst>
      <p:ext uri="{BB962C8B-B14F-4D97-AF65-F5344CB8AC3E}">
        <p14:creationId xmlns:p14="http://schemas.microsoft.com/office/powerpoint/2010/main" val="1624556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839788" y="365125"/>
            <a:ext cx="10515600" cy="1325563"/>
          </a:xfrm>
          <a:prstGeom prst="rect">
            <a:avLst/>
          </a:prstGeom>
          <a:noFill/>
          <a:ln>
            <a:noFill/>
          </a:ln>
        </p:spPr>
        <p:txBody>
          <a:bodyPr spcFirstLastPara="1"/>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 name="Google Shape;32;p5"/>
          <p:cNvSpPr txBox="1">
            <a:spLocks noGrp="1"/>
          </p:cNvSpPr>
          <p:nvPr>
            <p:ph type="body" idx="1"/>
          </p:nvPr>
        </p:nvSpPr>
        <p:spPr>
          <a:xfrm>
            <a:off x="839788" y="1681163"/>
            <a:ext cx="5157787" cy="823912"/>
          </a:xfrm>
          <a:prstGeom prst="rect">
            <a:avLst/>
          </a:prstGeom>
          <a:noFill/>
          <a:ln>
            <a:noFill/>
          </a:ln>
        </p:spPr>
        <p:txBody>
          <a:bodyPr spcFirstLastPara="1" anchor="b"/>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3" name="Google Shape;33;p5"/>
          <p:cNvSpPr txBox="1">
            <a:spLocks noGrp="1"/>
          </p:cNvSpPr>
          <p:nvPr>
            <p:ph type="body" idx="2"/>
          </p:nvPr>
        </p:nvSpPr>
        <p:spPr>
          <a:xfrm>
            <a:off x="839788" y="2505075"/>
            <a:ext cx="5157787" cy="3684588"/>
          </a:xfrm>
          <a:prstGeom prst="rect">
            <a:avLst/>
          </a:prstGeom>
          <a:noFill/>
          <a:ln>
            <a:noFill/>
          </a:ln>
        </p:spPr>
        <p:txBody>
          <a:bodyPr spcFirstLastPara="1"/>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5"/>
          <p:cNvSpPr txBox="1">
            <a:spLocks noGrp="1"/>
          </p:cNvSpPr>
          <p:nvPr>
            <p:ph type="body" idx="3"/>
          </p:nvPr>
        </p:nvSpPr>
        <p:spPr>
          <a:xfrm>
            <a:off x="6172200" y="1681163"/>
            <a:ext cx="5183188" cy="823912"/>
          </a:xfrm>
          <a:prstGeom prst="rect">
            <a:avLst/>
          </a:prstGeom>
          <a:noFill/>
          <a:ln>
            <a:noFill/>
          </a:ln>
        </p:spPr>
        <p:txBody>
          <a:bodyPr spcFirstLastPara="1" anchor="b"/>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body" idx="4"/>
          </p:nvPr>
        </p:nvSpPr>
        <p:spPr>
          <a:xfrm>
            <a:off x="6172200" y="2505075"/>
            <a:ext cx="5183188" cy="3684588"/>
          </a:xfrm>
          <a:prstGeom prst="rect">
            <a:avLst/>
          </a:prstGeom>
          <a:noFill/>
          <a:ln>
            <a:noFill/>
          </a:ln>
        </p:spPr>
        <p:txBody>
          <a:bodyPr spcFirstLastPara="1"/>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 name="Google Shape;8;p1">
            <a:extLst>
              <a:ext uri="{FF2B5EF4-FFF2-40B4-BE49-F238E27FC236}">
                <a16:creationId xmlns:a16="http://schemas.microsoft.com/office/drawing/2014/main" id="{7CC87672-ABB3-4E4C-96EE-9D3835C44AD4}"/>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8" name="Google Shape;9;p1">
            <a:extLst>
              <a:ext uri="{FF2B5EF4-FFF2-40B4-BE49-F238E27FC236}">
                <a16:creationId xmlns:a16="http://schemas.microsoft.com/office/drawing/2014/main" id="{B56DF044-A117-4587-8229-01D2B8D1699B}"/>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9" name="Google Shape;10;p1">
            <a:extLst>
              <a:ext uri="{FF2B5EF4-FFF2-40B4-BE49-F238E27FC236}">
                <a16:creationId xmlns:a16="http://schemas.microsoft.com/office/drawing/2014/main" id="{E37F8752-CB91-47C7-A152-85570A74ED29}"/>
              </a:ext>
            </a:extLst>
          </p:cNvPr>
          <p:cNvSpPr txBox="1">
            <a:spLocks noGrp="1" noChangeArrowheads="1"/>
          </p:cNvSpPr>
          <p:nvPr>
            <p:ph type="sldNum" idx="13"/>
          </p:nvPr>
        </p:nvSpPr>
        <p:spPr>
          <a:ln/>
        </p:spPr>
        <p:txBody>
          <a:bodyPr/>
          <a:lstStyle>
            <a:lvl1pPr>
              <a:defRPr/>
            </a:lvl1pPr>
          </a:lstStyle>
          <a:p>
            <a:pPr>
              <a:defRPr/>
            </a:pPr>
            <a:fld id="{B8F71DD9-DE34-4AFD-9B77-E6DFF6450E7E}" type="slidenum">
              <a:rPr lang="en-US" altLang="en-US"/>
              <a:pPr>
                <a:defRPr/>
              </a:pPr>
              <a:t>‹#›</a:t>
            </a:fld>
            <a:endParaRPr lang="en-US" altLang="en-US"/>
          </a:p>
        </p:txBody>
      </p:sp>
    </p:spTree>
    <p:extLst>
      <p:ext uri="{BB962C8B-B14F-4D97-AF65-F5344CB8AC3E}">
        <p14:creationId xmlns:p14="http://schemas.microsoft.com/office/powerpoint/2010/main" val="3571894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 name="Google Shape;26;p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 name="Google Shape;27;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 name="Google Shape;28;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085510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51932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51709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 name="Google Shape;45;p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420121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025807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46239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8200" y="365125"/>
            <a:ext cx="10515600" cy="1325563"/>
          </a:xfrm>
          <a:prstGeom prst="rect">
            <a:avLst/>
          </a:prstGeom>
          <a:noFill/>
          <a:ln>
            <a:noFill/>
          </a:ln>
        </p:spPr>
        <p:txBody>
          <a:bodyPr spcFirstLastPara="1"/>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4"/>
          <p:cNvSpPr txBox="1">
            <a:spLocks noGrp="1"/>
          </p:cNvSpPr>
          <p:nvPr>
            <p:ph type="body" idx="1"/>
          </p:nvPr>
        </p:nvSpPr>
        <p:spPr>
          <a:xfrm>
            <a:off x="838200" y="1825625"/>
            <a:ext cx="5181600" cy="4351338"/>
          </a:xfrm>
          <a:prstGeom prst="rect">
            <a:avLst/>
          </a:prstGeom>
          <a:noFill/>
          <a:ln>
            <a:noFill/>
          </a:ln>
        </p:spPr>
        <p:txBody>
          <a:bodyPr spcFirstLastPara="1"/>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 name="Google Shape;26;p4"/>
          <p:cNvSpPr txBox="1">
            <a:spLocks noGrp="1"/>
          </p:cNvSpPr>
          <p:nvPr>
            <p:ph type="body" idx="2"/>
          </p:nvPr>
        </p:nvSpPr>
        <p:spPr>
          <a:xfrm>
            <a:off x="6172200" y="1825625"/>
            <a:ext cx="5181600" cy="4351338"/>
          </a:xfrm>
          <a:prstGeom prst="rect">
            <a:avLst/>
          </a:prstGeom>
          <a:noFill/>
          <a:ln>
            <a:noFill/>
          </a:ln>
        </p:spPr>
        <p:txBody>
          <a:bodyPr spcFirstLastPara="1"/>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 name="Google Shape;8;p1">
            <a:extLst>
              <a:ext uri="{FF2B5EF4-FFF2-40B4-BE49-F238E27FC236}">
                <a16:creationId xmlns:a16="http://schemas.microsoft.com/office/drawing/2014/main" id="{9F77C4C8-4A86-4E62-B1F1-5ABF40D9EA02}"/>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6" name="Google Shape;9;p1">
            <a:extLst>
              <a:ext uri="{FF2B5EF4-FFF2-40B4-BE49-F238E27FC236}">
                <a16:creationId xmlns:a16="http://schemas.microsoft.com/office/drawing/2014/main" id="{02E576AE-C6F5-40E6-8BF2-5521DC5FDDD5}"/>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7" name="Google Shape;10;p1">
            <a:extLst>
              <a:ext uri="{FF2B5EF4-FFF2-40B4-BE49-F238E27FC236}">
                <a16:creationId xmlns:a16="http://schemas.microsoft.com/office/drawing/2014/main" id="{9E514594-72B2-4C1E-A395-B3E4A56E4FB2}"/>
              </a:ext>
            </a:extLst>
          </p:cNvPr>
          <p:cNvSpPr txBox="1">
            <a:spLocks noGrp="1" noChangeArrowheads="1"/>
          </p:cNvSpPr>
          <p:nvPr>
            <p:ph type="sldNum" idx="13"/>
          </p:nvPr>
        </p:nvSpPr>
        <p:spPr>
          <a:ln/>
        </p:spPr>
        <p:txBody>
          <a:bodyPr/>
          <a:lstStyle>
            <a:lvl1pPr>
              <a:defRPr/>
            </a:lvl1pPr>
          </a:lstStyle>
          <a:p>
            <a:pPr>
              <a:defRPr/>
            </a:pPr>
            <a:fld id="{151E4926-A4D3-490F-A966-37B9A367B166}" type="slidenum">
              <a:rPr lang="en-US" altLang="en-US"/>
              <a:pPr>
                <a:defRPr/>
              </a:pPr>
              <a:t>‹#›</a:t>
            </a:fld>
            <a:endParaRPr lang="en-US" altLang="en-US"/>
          </a:p>
        </p:txBody>
      </p:sp>
    </p:spTree>
    <p:extLst>
      <p:ext uri="{BB962C8B-B14F-4D97-AF65-F5344CB8AC3E}">
        <p14:creationId xmlns:p14="http://schemas.microsoft.com/office/powerpoint/2010/main" val="19280460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773658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229197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 name="Google Shape;32;p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3" name="Google Shape;33;p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528806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a:p>
        </p:txBody>
      </p:sp>
    </p:spTree>
    <p:extLst>
      <p:ext uri="{BB962C8B-B14F-4D97-AF65-F5344CB8AC3E}">
        <p14:creationId xmlns:p14="http://schemas.microsoft.com/office/powerpoint/2010/main" val="2166793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831850" y="1709738"/>
            <a:ext cx="10515600" cy="2852737"/>
          </a:xfrm>
          <a:prstGeom prst="rect">
            <a:avLst/>
          </a:prstGeom>
          <a:noFill/>
          <a:ln>
            <a:noFill/>
          </a:ln>
        </p:spPr>
        <p:txBody>
          <a:bodyPr spcFirstLastPara="1" anchor="b"/>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 name="Google Shape;45;p7"/>
          <p:cNvSpPr txBox="1">
            <a:spLocks noGrp="1"/>
          </p:cNvSpPr>
          <p:nvPr>
            <p:ph type="body" idx="1"/>
          </p:nvPr>
        </p:nvSpPr>
        <p:spPr>
          <a:xfrm>
            <a:off x="831850" y="4589463"/>
            <a:ext cx="10515600" cy="1500187"/>
          </a:xfrm>
          <a:prstGeom prst="rect">
            <a:avLst/>
          </a:prstGeom>
          <a:noFill/>
          <a:ln>
            <a:noFill/>
          </a:ln>
        </p:spPr>
        <p:txBody>
          <a:bodyPr spcFirstLastPara="1"/>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 name="Google Shape;8;p1">
            <a:extLst>
              <a:ext uri="{FF2B5EF4-FFF2-40B4-BE49-F238E27FC236}">
                <a16:creationId xmlns:a16="http://schemas.microsoft.com/office/drawing/2014/main" id="{54CE1952-5AF7-4133-BF1A-769E8A6B08FD}"/>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5" name="Google Shape;9;p1">
            <a:extLst>
              <a:ext uri="{FF2B5EF4-FFF2-40B4-BE49-F238E27FC236}">
                <a16:creationId xmlns:a16="http://schemas.microsoft.com/office/drawing/2014/main" id="{12D1FCA8-1A10-40FD-9D10-5C416421383B}"/>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6" name="Google Shape;10;p1">
            <a:extLst>
              <a:ext uri="{FF2B5EF4-FFF2-40B4-BE49-F238E27FC236}">
                <a16:creationId xmlns:a16="http://schemas.microsoft.com/office/drawing/2014/main" id="{EEFA0F32-CC31-40C4-8B91-CB69BE262EBD}"/>
              </a:ext>
            </a:extLst>
          </p:cNvPr>
          <p:cNvSpPr txBox="1">
            <a:spLocks noGrp="1" noChangeArrowheads="1"/>
          </p:cNvSpPr>
          <p:nvPr>
            <p:ph type="sldNum" idx="13"/>
          </p:nvPr>
        </p:nvSpPr>
        <p:spPr>
          <a:ln/>
        </p:spPr>
        <p:txBody>
          <a:bodyPr/>
          <a:lstStyle>
            <a:lvl1pPr>
              <a:defRPr/>
            </a:lvl1pPr>
          </a:lstStyle>
          <a:p>
            <a:pPr>
              <a:defRPr/>
            </a:pPr>
            <a:fld id="{A1DCB35D-30F3-4E24-9077-35886CDD0D3B}" type="slidenum">
              <a:rPr lang="en-US" altLang="en-US"/>
              <a:pPr>
                <a:defRPr/>
              </a:pPr>
              <a:t>‹#›</a:t>
            </a:fld>
            <a:endParaRPr lang="en-US" altLang="en-US"/>
          </a:p>
        </p:txBody>
      </p:sp>
    </p:spTree>
    <p:extLst>
      <p:ext uri="{BB962C8B-B14F-4D97-AF65-F5344CB8AC3E}">
        <p14:creationId xmlns:p14="http://schemas.microsoft.com/office/powerpoint/2010/main" val="852054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anchor="b"/>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 name="Google Shape;8;p1">
            <a:extLst>
              <a:ext uri="{FF2B5EF4-FFF2-40B4-BE49-F238E27FC236}">
                <a16:creationId xmlns:a16="http://schemas.microsoft.com/office/drawing/2014/main" id="{94CEC7D5-B2FA-4773-953B-1F50C8D8141C}"/>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6" name="Google Shape;9;p1">
            <a:extLst>
              <a:ext uri="{FF2B5EF4-FFF2-40B4-BE49-F238E27FC236}">
                <a16:creationId xmlns:a16="http://schemas.microsoft.com/office/drawing/2014/main" id="{0390FB99-38F7-4BF1-B26E-3A0C270226B4}"/>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7" name="Google Shape;10;p1">
            <a:extLst>
              <a:ext uri="{FF2B5EF4-FFF2-40B4-BE49-F238E27FC236}">
                <a16:creationId xmlns:a16="http://schemas.microsoft.com/office/drawing/2014/main" id="{197BE2B1-0BDB-49E5-AD8A-A2898E5ECB48}"/>
              </a:ext>
            </a:extLst>
          </p:cNvPr>
          <p:cNvSpPr txBox="1">
            <a:spLocks noGrp="1" noChangeArrowheads="1"/>
          </p:cNvSpPr>
          <p:nvPr>
            <p:ph type="sldNum" idx="13"/>
          </p:nvPr>
        </p:nvSpPr>
        <p:spPr>
          <a:ln/>
        </p:spPr>
        <p:txBody>
          <a:bodyPr/>
          <a:lstStyle>
            <a:lvl1pPr>
              <a:defRPr/>
            </a:lvl1pPr>
          </a:lstStyle>
          <a:p>
            <a:pPr>
              <a:defRPr/>
            </a:pPr>
            <a:fld id="{4C13411F-4B64-4C46-A4C9-5B98C03B6D26}" type="slidenum">
              <a:rPr lang="en-US" altLang="en-US"/>
              <a:pPr>
                <a:defRPr/>
              </a:pPr>
              <a:t>‹#›</a:t>
            </a:fld>
            <a:endParaRPr lang="en-US" altLang="en-US"/>
          </a:p>
        </p:txBody>
      </p:sp>
    </p:spTree>
    <p:extLst>
      <p:ext uri="{BB962C8B-B14F-4D97-AF65-F5344CB8AC3E}">
        <p14:creationId xmlns:p14="http://schemas.microsoft.com/office/powerpoint/2010/main" val="172973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anchor="b"/>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pPr lvl="0"/>
            <a:endParaRPr noProof="0">
              <a:sym typeface="Calibri"/>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 name="Google Shape;8;p1">
            <a:extLst>
              <a:ext uri="{FF2B5EF4-FFF2-40B4-BE49-F238E27FC236}">
                <a16:creationId xmlns:a16="http://schemas.microsoft.com/office/drawing/2014/main" id="{FC841F92-B876-4D9F-92EA-43CB49D4347D}"/>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6" name="Google Shape;9;p1">
            <a:extLst>
              <a:ext uri="{FF2B5EF4-FFF2-40B4-BE49-F238E27FC236}">
                <a16:creationId xmlns:a16="http://schemas.microsoft.com/office/drawing/2014/main" id="{BC694FA1-0C31-4DF4-A94D-6DAB68FFD469}"/>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7" name="Google Shape;10;p1">
            <a:extLst>
              <a:ext uri="{FF2B5EF4-FFF2-40B4-BE49-F238E27FC236}">
                <a16:creationId xmlns:a16="http://schemas.microsoft.com/office/drawing/2014/main" id="{6A20A6C0-A361-49AC-828C-F2F51B6067E9}"/>
              </a:ext>
            </a:extLst>
          </p:cNvPr>
          <p:cNvSpPr txBox="1">
            <a:spLocks noGrp="1" noChangeArrowheads="1"/>
          </p:cNvSpPr>
          <p:nvPr>
            <p:ph type="sldNum" idx="13"/>
          </p:nvPr>
        </p:nvSpPr>
        <p:spPr>
          <a:ln/>
        </p:spPr>
        <p:txBody>
          <a:bodyPr/>
          <a:lstStyle>
            <a:lvl1pPr>
              <a:defRPr/>
            </a:lvl1pPr>
          </a:lstStyle>
          <a:p>
            <a:pPr>
              <a:defRPr/>
            </a:pPr>
            <a:fld id="{3B387D6E-3A14-468B-8D95-E195205C8A97}" type="slidenum">
              <a:rPr lang="en-US" altLang="en-US"/>
              <a:pPr>
                <a:defRPr/>
              </a:pPr>
              <a:t>‹#›</a:t>
            </a:fld>
            <a:endParaRPr lang="en-US" altLang="en-US"/>
          </a:p>
        </p:txBody>
      </p:sp>
    </p:spTree>
    <p:extLst>
      <p:ext uri="{BB962C8B-B14F-4D97-AF65-F5344CB8AC3E}">
        <p14:creationId xmlns:p14="http://schemas.microsoft.com/office/powerpoint/2010/main" val="2739936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 name="Google Shape;8;p1">
            <a:extLst>
              <a:ext uri="{FF2B5EF4-FFF2-40B4-BE49-F238E27FC236}">
                <a16:creationId xmlns:a16="http://schemas.microsoft.com/office/drawing/2014/main" id="{72CDF396-5A59-4F8E-9FEB-8D91543A84F6}"/>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4" name="Google Shape;9;p1">
            <a:extLst>
              <a:ext uri="{FF2B5EF4-FFF2-40B4-BE49-F238E27FC236}">
                <a16:creationId xmlns:a16="http://schemas.microsoft.com/office/drawing/2014/main" id="{74763470-3A6D-4953-BB95-024194A11775}"/>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5" name="Google Shape;10;p1">
            <a:extLst>
              <a:ext uri="{FF2B5EF4-FFF2-40B4-BE49-F238E27FC236}">
                <a16:creationId xmlns:a16="http://schemas.microsoft.com/office/drawing/2014/main" id="{19392C73-3848-45D8-8C38-4ADA53158F95}"/>
              </a:ext>
            </a:extLst>
          </p:cNvPr>
          <p:cNvSpPr txBox="1">
            <a:spLocks noGrp="1" noChangeArrowheads="1"/>
          </p:cNvSpPr>
          <p:nvPr>
            <p:ph type="sldNum" idx="13"/>
          </p:nvPr>
        </p:nvSpPr>
        <p:spPr>
          <a:ln/>
        </p:spPr>
        <p:txBody>
          <a:bodyPr/>
          <a:lstStyle>
            <a:lvl1pPr>
              <a:defRPr/>
            </a:lvl1pPr>
          </a:lstStyle>
          <a:p>
            <a:pPr>
              <a:defRPr/>
            </a:pPr>
            <a:fld id="{AFC2321D-A4FB-410C-8C3D-806043A38831}" type="slidenum">
              <a:rPr lang="en-US" altLang="en-US"/>
              <a:pPr>
                <a:defRPr/>
              </a:pPr>
              <a:t>‹#›</a:t>
            </a:fld>
            <a:endParaRPr lang="en-US" altLang="en-US"/>
          </a:p>
        </p:txBody>
      </p:sp>
    </p:spTree>
    <p:extLst>
      <p:ext uri="{BB962C8B-B14F-4D97-AF65-F5344CB8AC3E}">
        <p14:creationId xmlns:p14="http://schemas.microsoft.com/office/powerpoint/2010/main" val="2788639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A88A8-CE3D-4A01-8DAE-58CB02C19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371958-C3CD-47A8-8883-A67C190C03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4D5682-1806-4882-9502-2E65124B650F}"/>
              </a:ext>
            </a:extLst>
          </p:cNvPr>
          <p:cNvSpPr>
            <a:spLocks noGrp="1"/>
          </p:cNvSpPr>
          <p:nvPr>
            <p:ph type="dt" sz="half" idx="10"/>
          </p:nvPr>
        </p:nvSpPr>
        <p:spPr/>
        <p:txBody>
          <a:bodyPr/>
          <a:lstStyle/>
          <a:p>
            <a:fld id="{B93D8564-360C-4232-8797-3AB8A2232248}" type="datetimeFigureOut">
              <a:rPr lang="en-US" smtClean="0"/>
              <a:t>9/29/2022</a:t>
            </a:fld>
            <a:endParaRPr lang="en-US"/>
          </a:p>
        </p:txBody>
      </p:sp>
      <p:sp>
        <p:nvSpPr>
          <p:cNvPr id="5" name="Footer Placeholder 4">
            <a:extLst>
              <a:ext uri="{FF2B5EF4-FFF2-40B4-BE49-F238E27FC236}">
                <a16:creationId xmlns:a16="http://schemas.microsoft.com/office/drawing/2014/main" id="{E9B09B50-60F9-4134-8AE1-0287FC229D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5A9B0A-24B6-4838-9FAB-B4187D79DDBD}"/>
              </a:ext>
            </a:extLst>
          </p:cNvPr>
          <p:cNvSpPr>
            <a:spLocks noGrp="1"/>
          </p:cNvSpPr>
          <p:nvPr>
            <p:ph type="sldNum" sz="quarter" idx="12"/>
          </p:nvPr>
        </p:nvSpPr>
        <p:spPr/>
        <p:txBody>
          <a:bodyPr/>
          <a:lstStyle/>
          <a:p>
            <a:fld id="{A6DDCDF8-1545-4C5B-B8AB-C7CD421CF97F}" type="slidenum">
              <a:rPr lang="en-US" smtClean="0"/>
              <a:t>‹#›</a:t>
            </a:fld>
            <a:endParaRPr lang="en-US"/>
          </a:p>
        </p:txBody>
      </p:sp>
    </p:spTree>
    <p:extLst>
      <p:ext uri="{BB962C8B-B14F-4D97-AF65-F5344CB8AC3E}">
        <p14:creationId xmlns:p14="http://schemas.microsoft.com/office/powerpoint/2010/main" val="3903487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Google Shape;8;p1">
            <a:extLst>
              <a:ext uri="{FF2B5EF4-FFF2-40B4-BE49-F238E27FC236}">
                <a16:creationId xmlns:a16="http://schemas.microsoft.com/office/drawing/2014/main" id="{9CE60372-AF4F-47AC-A927-15DCF3255464}"/>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5" name="Google Shape;9;p1">
            <a:extLst>
              <a:ext uri="{FF2B5EF4-FFF2-40B4-BE49-F238E27FC236}">
                <a16:creationId xmlns:a16="http://schemas.microsoft.com/office/drawing/2014/main" id="{B3821A23-3DBF-4D58-A0DF-6F91DD419F1D}"/>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6" name="Google Shape;10;p1">
            <a:extLst>
              <a:ext uri="{FF2B5EF4-FFF2-40B4-BE49-F238E27FC236}">
                <a16:creationId xmlns:a16="http://schemas.microsoft.com/office/drawing/2014/main" id="{C94CED9C-B04E-4D7D-81D6-FED0E91ECBBC}"/>
              </a:ext>
            </a:extLst>
          </p:cNvPr>
          <p:cNvSpPr txBox="1">
            <a:spLocks noGrp="1" noChangeArrowheads="1"/>
          </p:cNvSpPr>
          <p:nvPr>
            <p:ph type="sldNum" idx="13"/>
          </p:nvPr>
        </p:nvSpPr>
        <p:spPr>
          <a:ln/>
        </p:spPr>
        <p:txBody>
          <a:bodyPr/>
          <a:lstStyle>
            <a:lvl1pPr>
              <a:defRPr/>
            </a:lvl1pPr>
          </a:lstStyle>
          <a:p>
            <a:pPr>
              <a:defRPr/>
            </a:pPr>
            <a:fld id="{F8B7F29C-946F-4D31-A985-9051B36DB866}" type="slidenum">
              <a:rPr lang="en-US" altLang="en-US"/>
              <a:pPr>
                <a:defRPr/>
              </a:pPr>
              <a:t>‹#›</a:t>
            </a:fld>
            <a:endParaRPr lang="en-US" altLang="en-US"/>
          </a:p>
        </p:txBody>
      </p:sp>
    </p:spTree>
    <p:extLst>
      <p:ext uri="{BB962C8B-B14F-4D97-AF65-F5344CB8AC3E}">
        <p14:creationId xmlns:p14="http://schemas.microsoft.com/office/powerpoint/2010/main" val="2471508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831850" y="1709738"/>
            <a:ext cx="10515600" cy="2852737"/>
          </a:xfrm>
          <a:prstGeom prst="rect">
            <a:avLst/>
          </a:prstGeom>
          <a:noFill/>
          <a:ln>
            <a:noFill/>
          </a:ln>
        </p:spPr>
        <p:txBody>
          <a:bodyPr spcFirstLastPara="1" anchor="b"/>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 name="Google Shape;45;p7"/>
          <p:cNvSpPr txBox="1">
            <a:spLocks noGrp="1"/>
          </p:cNvSpPr>
          <p:nvPr>
            <p:ph type="body" idx="1"/>
          </p:nvPr>
        </p:nvSpPr>
        <p:spPr>
          <a:xfrm>
            <a:off x="831850" y="4589463"/>
            <a:ext cx="10515600" cy="1500187"/>
          </a:xfrm>
          <a:prstGeom prst="rect">
            <a:avLst/>
          </a:prstGeom>
          <a:noFill/>
          <a:ln>
            <a:noFill/>
          </a:ln>
        </p:spPr>
        <p:txBody>
          <a:bodyPr spcFirstLastPara="1"/>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 name="Google Shape;8;p1">
            <a:extLst>
              <a:ext uri="{FF2B5EF4-FFF2-40B4-BE49-F238E27FC236}">
                <a16:creationId xmlns:a16="http://schemas.microsoft.com/office/drawing/2014/main" id="{0F91527A-B774-4F62-94A5-69FCF3E98679}"/>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5" name="Google Shape;9;p1">
            <a:extLst>
              <a:ext uri="{FF2B5EF4-FFF2-40B4-BE49-F238E27FC236}">
                <a16:creationId xmlns:a16="http://schemas.microsoft.com/office/drawing/2014/main" id="{09F3E84D-618B-4749-BFD3-5EEAC51DFA35}"/>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6" name="Google Shape;10;p1">
            <a:extLst>
              <a:ext uri="{FF2B5EF4-FFF2-40B4-BE49-F238E27FC236}">
                <a16:creationId xmlns:a16="http://schemas.microsoft.com/office/drawing/2014/main" id="{A3D093FB-3D50-4C71-94A8-31C6EA3F27C1}"/>
              </a:ext>
            </a:extLst>
          </p:cNvPr>
          <p:cNvSpPr txBox="1">
            <a:spLocks noGrp="1" noChangeArrowheads="1"/>
          </p:cNvSpPr>
          <p:nvPr>
            <p:ph type="sldNum" idx="13"/>
          </p:nvPr>
        </p:nvSpPr>
        <p:spPr>
          <a:ln/>
        </p:spPr>
        <p:txBody>
          <a:bodyPr/>
          <a:lstStyle>
            <a:lvl1pPr>
              <a:defRPr/>
            </a:lvl1pPr>
          </a:lstStyle>
          <a:p>
            <a:pPr>
              <a:defRPr/>
            </a:pPr>
            <a:fld id="{ECD041AE-6983-48DA-B7F5-62AEEFD2C123}" type="slidenum">
              <a:rPr lang="en-US" altLang="en-US"/>
              <a:pPr>
                <a:defRPr/>
              </a:pPr>
              <a:t>‹#›</a:t>
            </a:fld>
            <a:endParaRPr lang="en-US" altLang="en-US"/>
          </a:p>
        </p:txBody>
      </p:sp>
    </p:spTree>
    <p:extLst>
      <p:ext uri="{BB962C8B-B14F-4D97-AF65-F5344CB8AC3E}">
        <p14:creationId xmlns:p14="http://schemas.microsoft.com/office/powerpoint/2010/main" val="1679283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theme" Target="../theme/theme3.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a:extLst>
              <a:ext uri="{FF2B5EF4-FFF2-40B4-BE49-F238E27FC236}">
                <a16:creationId xmlns:a16="http://schemas.microsoft.com/office/drawing/2014/main" id="{1D75226C-596C-4007-8E9B-02271065B931}"/>
              </a:ext>
            </a:extLst>
          </p:cNvPr>
          <p:cNvSpPr txBox="1">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Google Shape;7;p1">
            <a:extLst>
              <a:ext uri="{FF2B5EF4-FFF2-40B4-BE49-F238E27FC236}">
                <a16:creationId xmlns:a16="http://schemas.microsoft.com/office/drawing/2014/main" id="{7038F950-C919-4585-896E-8F2A305502C2}"/>
              </a:ext>
            </a:extLst>
          </p:cNvPr>
          <p:cNvSpPr txBox="1">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US" altLang="en-US">
              <a:sym typeface="Arial" panose="020B0604020202020204" pitchFamily="34" charset="0"/>
            </a:endParaRPr>
          </a:p>
        </p:txBody>
      </p:sp>
      <p:sp>
        <p:nvSpPr>
          <p:cNvPr id="1028" name="Google Shape;8;p1">
            <a:extLst>
              <a:ext uri="{FF2B5EF4-FFF2-40B4-BE49-F238E27FC236}">
                <a16:creationId xmlns:a16="http://schemas.microsoft.com/office/drawing/2014/main" id="{E7076F82-EA82-4BDA-9BB3-E0E22297605D}"/>
              </a:ext>
            </a:extLst>
          </p:cNvPr>
          <p:cNvSpPr txBox="1">
            <a:spLocks noGrp="1" noChangeArrowheads="1"/>
          </p:cNvSpPr>
          <p:nvPr>
            <p:ph type="dt" idx="10"/>
          </p:nvPr>
        </p:nvSpPr>
        <p:spPr bwMode="auto">
          <a:xfrm>
            <a:off x="838200" y="6356350"/>
            <a:ext cx="2743200" cy="365125"/>
          </a:xfrm>
          <a:prstGeom prst="rect">
            <a:avLst/>
          </a:prstGeom>
          <a:noFill/>
          <a:ln>
            <a:noFill/>
          </a:ln>
        </p:spPr>
        <p:txBody>
          <a:bodyPr vert="horz" wrap="square" lIns="91425" tIns="45700" rIns="91425" bIns="45700" numCol="1" anchor="ctr" anchorCtr="0" compatLnSpc="1">
            <a:prstTxWarp prst="textNoShape">
              <a:avLst/>
            </a:prstTxWarp>
          </a:bodyPr>
          <a:lstStyle>
            <a:lvl1pPr eaLnBrk="1" hangingPunct="1">
              <a:buClr>
                <a:srgbClr val="000000"/>
              </a:buClr>
              <a:buSzPts val="1400"/>
              <a:buFont typeface="Arial" panose="020B0604020202020204" pitchFamily="34" charset="0"/>
              <a:buNone/>
              <a:defRPr sz="12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a:p>
        </p:txBody>
      </p:sp>
      <p:sp>
        <p:nvSpPr>
          <p:cNvPr id="1029" name="Google Shape;9;p1">
            <a:extLst>
              <a:ext uri="{FF2B5EF4-FFF2-40B4-BE49-F238E27FC236}">
                <a16:creationId xmlns:a16="http://schemas.microsoft.com/office/drawing/2014/main" id="{1785051A-8034-4141-8D1B-DFC31D804465}"/>
              </a:ext>
            </a:extLst>
          </p:cNvPr>
          <p:cNvSpPr txBox="1">
            <a:spLocks noGrp="1" noChangeArrowheads="1"/>
          </p:cNvSpPr>
          <p:nvPr>
            <p:ph type="ftr" idx="11"/>
          </p:nvPr>
        </p:nvSpPr>
        <p:spPr bwMode="auto">
          <a:xfrm>
            <a:off x="4038600" y="6356350"/>
            <a:ext cx="4114800" cy="365125"/>
          </a:xfrm>
          <a:prstGeom prst="rect">
            <a:avLst/>
          </a:prstGeom>
          <a:noFill/>
          <a:ln>
            <a:noFill/>
          </a:ln>
        </p:spPr>
        <p:txBody>
          <a:bodyPr vert="horz" wrap="square" lIns="91425" tIns="45700" rIns="91425" bIns="45700" numCol="1" anchor="ctr" anchorCtr="0" compatLnSpc="1">
            <a:prstTxWarp prst="textNoShape">
              <a:avLst/>
            </a:prstTxWarp>
          </a:bodyPr>
          <a:lstStyle>
            <a:lvl1pPr algn="ctr" eaLnBrk="1" hangingPunct="1">
              <a:buClr>
                <a:srgbClr val="000000"/>
              </a:buClr>
              <a:buSzPts val="1400"/>
              <a:buFont typeface="Arial" panose="020B0604020202020204" pitchFamily="34" charset="0"/>
              <a:buNone/>
              <a:defRPr sz="12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a:p>
        </p:txBody>
      </p:sp>
      <p:sp>
        <p:nvSpPr>
          <p:cNvPr id="1030" name="Google Shape;10;p1">
            <a:extLst>
              <a:ext uri="{FF2B5EF4-FFF2-40B4-BE49-F238E27FC236}">
                <a16:creationId xmlns:a16="http://schemas.microsoft.com/office/drawing/2014/main" id="{9D5733DE-33B5-4357-A9EF-ABC29FA1F592}"/>
              </a:ext>
            </a:extLst>
          </p:cNvPr>
          <p:cNvSpPr txBox="1">
            <a:spLocks noGrp="1" noChangeArrowheads="1"/>
          </p:cNvSpPr>
          <p:nvPr>
            <p:ph type="sldNum" idx="12"/>
          </p:nvPr>
        </p:nvSpPr>
        <p:spPr bwMode="auto">
          <a:xfrm>
            <a:off x="8610600" y="6356350"/>
            <a:ext cx="2743200" cy="365125"/>
          </a:xfrm>
          <a:prstGeom prst="rect">
            <a:avLst/>
          </a:prstGeom>
          <a:noFill/>
          <a:ln>
            <a:noFill/>
          </a:ln>
        </p:spPr>
        <p:txBody>
          <a:bodyPr vert="horz" wrap="square" lIns="91425" tIns="45700" rIns="91425" bIns="45700" numCol="1" anchor="ctr" anchorCtr="0" compatLnSpc="1">
            <a:prstTxWarp prst="textNoShape">
              <a:avLst/>
            </a:prstTxWarp>
          </a:bodyPr>
          <a:lstStyle>
            <a:lvl1pPr algn="r" eaLnBrk="1" hangingPunct="1">
              <a:buClr>
                <a:srgbClr val="000000"/>
              </a:buClr>
              <a:buFont typeface="Arial" panose="020B0604020202020204" pitchFamily="34" charset="0"/>
              <a:buNone/>
              <a:defRPr sz="12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a:defRPr/>
            </a:pPr>
            <a:fld id="{81FA455D-D365-4CB4-99BB-C67DD2B8C723}" type="slidenum">
              <a:rPr lang="en-US" altLang="en-US"/>
              <a:pPr>
                <a:defRPr/>
              </a:pPr>
              <a:t>‹#›</a:t>
            </a:fld>
            <a:endParaRPr lang="en-US" altLang="en-US"/>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91" r:id="rId6"/>
    <p:sldLayoutId id="2147483693" r:id="rId7"/>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Google Shape;6;p1">
            <a:extLst>
              <a:ext uri="{FF2B5EF4-FFF2-40B4-BE49-F238E27FC236}">
                <a16:creationId xmlns:a16="http://schemas.microsoft.com/office/drawing/2014/main" id="{1B5CB35A-1E62-454A-A4BC-E21F01E2E5DF}"/>
              </a:ext>
            </a:extLst>
          </p:cNvPr>
          <p:cNvSpPr txBox="1">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n-US" altLang="en-US">
              <a:sym typeface="Arial" panose="020B0604020202020204" pitchFamily="34" charset="0"/>
            </a:endParaRPr>
          </a:p>
        </p:txBody>
      </p:sp>
      <p:sp>
        <p:nvSpPr>
          <p:cNvPr id="2051" name="Google Shape;7;p1">
            <a:extLst>
              <a:ext uri="{FF2B5EF4-FFF2-40B4-BE49-F238E27FC236}">
                <a16:creationId xmlns:a16="http://schemas.microsoft.com/office/drawing/2014/main" id="{978A6949-38BF-444F-81AC-7885DEA71740}"/>
              </a:ext>
            </a:extLst>
          </p:cNvPr>
          <p:cNvSpPr txBox="1">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US" altLang="en-US">
              <a:sym typeface="Arial" panose="020B0604020202020204" pitchFamily="34" charset="0"/>
            </a:endParaRPr>
          </a:p>
        </p:txBody>
      </p:sp>
      <p:sp>
        <p:nvSpPr>
          <p:cNvPr id="2052" name="Google Shape;8;p1">
            <a:extLst>
              <a:ext uri="{FF2B5EF4-FFF2-40B4-BE49-F238E27FC236}">
                <a16:creationId xmlns:a16="http://schemas.microsoft.com/office/drawing/2014/main" id="{46457DFD-068E-4627-8DD1-80D9BD6C2282}"/>
              </a:ext>
            </a:extLst>
          </p:cNvPr>
          <p:cNvSpPr txBox="1">
            <a:spLocks noGrp="1" noChangeArrowheads="1"/>
          </p:cNvSpPr>
          <p:nvPr>
            <p:ph type="dt" idx="10"/>
          </p:nvPr>
        </p:nvSpPr>
        <p:spPr bwMode="auto">
          <a:xfrm>
            <a:off x="838200" y="6356350"/>
            <a:ext cx="2743200" cy="365125"/>
          </a:xfrm>
          <a:prstGeom prst="rect">
            <a:avLst/>
          </a:prstGeom>
          <a:noFill/>
          <a:ln>
            <a:noFill/>
          </a:ln>
        </p:spPr>
        <p:txBody>
          <a:bodyPr vert="horz" wrap="square" lIns="91425" tIns="45700" rIns="91425" bIns="45700" numCol="1" anchor="ctr" anchorCtr="0" compatLnSpc="1">
            <a:prstTxWarp prst="textNoShape">
              <a:avLst/>
            </a:prstTxWarp>
          </a:bodyPr>
          <a:lstStyle>
            <a:lvl1pPr eaLnBrk="1" hangingPunct="1">
              <a:buClr>
                <a:srgbClr val="000000"/>
              </a:buClr>
              <a:buSzPts val="1400"/>
              <a:buFont typeface="Arial" panose="020B0604020202020204" pitchFamily="34" charset="0"/>
              <a:buNone/>
              <a:defRPr sz="12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a:p>
        </p:txBody>
      </p:sp>
      <p:sp>
        <p:nvSpPr>
          <p:cNvPr id="2053" name="Google Shape;9;p1">
            <a:extLst>
              <a:ext uri="{FF2B5EF4-FFF2-40B4-BE49-F238E27FC236}">
                <a16:creationId xmlns:a16="http://schemas.microsoft.com/office/drawing/2014/main" id="{D94CF2EF-FD0A-4DCE-9A82-E8331C685119}"/>
              </a:ext>
            </a:extLst>
          </p:cNvPr>
          <p:cNvSpPr txBox="1">
            <a:spLocks noGrp="1" noChangeArrowheads="1"/>
          </p:cNvSpPr>
          <p:nvPr>
            <p:ph type="ftr" idx="11"/>
          </p:nvPr>
        </p:nvSpPr>
        <p:spPr bwMode="auto">
          <a:xfrm>
            <a:off x="4038600" y="6356350"/>
            <a:ext cx="4114800" cy="365125"/>
          </a:xfrm>
          <a:prstGeom prst="rect">
            <a:avLst/>
          </a:prstGeom>
          <a:noFill/>
          <a:ln>
            <a:noFill/>
          </a:ln>
        </p:spPr>
        <p:txBody>
          <a:bodyPr vert="horz" wrap="square" lIns="91425" tIns="45700" rIns="91425" bIns="45700" numCol="1" anchor="ctr" anchorCtr="0" compatLnSpc="1">
            <a:prstTxWarp prst="textNoShape">
              <a:avLst/>
            </a:prstTxWarp>
          </a:bodyPr>
          <a:lstStyle>
            <a:lvl1pPr algn="ctr" eaLnBrk="1" hangingPunct="1">
              <a:buClr>
                <a:srgbClr val="000000"/>
              </a:buClr>
              <a:buSzPts val="1400"/>
              <a:buFont typeface="Arial" panose="020B0604020202020204" pitchFamily="34" charset="0"/>
              <a:buNone/>
              <a:defRPr sz="12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a:p>
        </p:txBody>
      </p:sp>
      <p:sp>
        <p:nvSpPr>
          <p:cNvPr id="2054" name="Google Shape;10;p1">
            <a:extLst>
              <a:ext uri="{FF2B5EF4-FFF2-40B4-BE49-F238E27FC236}">
                <a16:creationId xmlns:a16="http://schemas.microsoft.com/office/drawing/2014/main" id="{F61D89AC-83D5-416E-AFF7-03A34F592678}"/>
              </a:ext>
            </a:extLst>
          </p:cNvPr>
          <p:cNvSpPr txBox="1">
            <a:spLocks noGrp="1" noChangeArrowheads="1"/>
          </p:cNvSpPr>
          <p:nvPr>
            <p:ph type="sldNum" idx="12"/>
          </p:nvPr>
        </p:nvSpPr>
        <p:spPr bwMode="auto">
          <a:xfrm>
            <a:off x="8610600" y="6356350"/>
            <a:ext cx="2743200" cy="365125"/>
          </a:xfrm>
          <a:prstGeom prst="rect">
            <a:avLst/>
          </a:prstGeom>
          <a:noFill/>
          <a:ln>
            <a:noFill/>
          </a:ln>
        </p:spPr>
        <p:txBody>
          <a:bodyPr vert="horz" wrap="square" lIns="91425" tIns="45700" rIns="91425" bIns="45700" numCol="1" anchor="ctr" anchorCtr="0" compatLnSpc="1">
            <a:prstTxWarp prst="textNoShape">
              <a:avLst/>
            </a:prstTxWarp>
          </a:bodyPr>
          <a:lstStyle>
            <a:lvl1pPr algn="r" eaLnBrk="1" hangingPunct="1">
              <a:buClr>
                <a:srgbClr val="000000"/>
              </a:buClr>
              <a:buFont typeface="Arial" panose="020B0604020202020204" pitchFamily="34" charset="0"/>
              <a:buNone/>
              <a:defRPr sz="12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a:defRPr/>
            </a:pPr>
            <a:fld id="{446547AE-AE42-42B1-BA86-C246E7ACA623}" type="slidenum">
              <a:rPr lang="en-US" altLang="en-US"/>
              <a:pPr>
                <a:defRPr/>
              </a:pPr>
              <a:t>‹#›</a:t>
            </a:fld>
            <a:endParaRPr lang="en-US" altLang="en-US"/>
          </a:p>
        </p:txBody>
      </p:sp>
    </p:spTree>
  </p:cSld>
  <p:clrMap bg1="lt1" tx1="dk1" bg2="dk2" tx2="lt2" accent1="accent1" accent2="accent2" accent3="accent3" accent4="accent4" accent5="accent5" accent6="accent6" hlink="hlink" folHlink="folHlink"/>
  <p:sldLayoutIdLst>
    <p:sldLayoutId id="2147483670" r:id="rId1"/>
    <p:sldLayoutId id="2147483672" r:id="rId2"/>
    <p:sldLayoutId id="2147483673" r:id="rId3"/>
    <p:sldLayoutId id="2147483674" r:id="rId4"/>
    <p:sldLayoutId id="2147483675" r:id="rId5"/>
    <p:sldLayoutId id="2147483678" r:id="rId6"/>
    <p:sldLayoutId id="2147483690" r:id="rId7"/>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58723084"/>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3" r:id="rId3"/>
    <p:sldLayoutId id="2147483684" r:id="rId4"/>
    <p:sldLayoutId id="2147483685" r:id="rId5"/>
    <p:sldLayoutId id="2147483686" r:id="rId6"/>
    <p:sldLayoutId id="2147483687" r:id="rId7"/>
    <p:sldLayoutId id="2147483688" r:id="rId8"/>
    <p:sldLayoutId id="214748368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2.jp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5.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CA642-94AB-3B4C-84FA-A43C91FBD634}"/>
              </a:ext>
            </a:extLst>
          </p:cNvPr>
          <p:cNvSpPr>
            <a:spLocks noGrp="1"/>
          </p:cNvSpPr>
          <p:nvPr>
            <p:ph type="ctrTitle"/>
          </p:nvPr>
        </p:nvSpPr>
        <p:spPr>
          <a:xfrm>
            <a:off x="1594184" y="-271160"/>
            <a:ext cx="9144000" cy="2126144"/>
          </a:xfrm>
        </p:spPr>
        <p:txBody>
          <a:bodyPr/>
          <a:lstStyle/>
          <a:p>
            <a:endParaRPr lang="en-US"/>
          </a:p>
        </p:txBody>
      </p:sp>
      <p:sp>
        <p:nvSpPr>
          <p:cNvPr id="3" name="Subtitle 2">
            <a:extLst>
              <a:ext uri="{FF2B5EF4-FFF2-40B4-BE49-F238E27FC236}">
                <a16:creationId xmlns:a16="http://schemas.microsoft.com/office/drawing/2014/main" id="{1F01CEEF-13BB-2846-9A6A-782654355563}"/>
              </a:ext>
            </a:extLst>
          </p:cNvPr>
          <p:cNvSpPr>
            <a:spLocks noGrp="1"/>
          </p:cNvSpPr>
          <p:nvPr>
            <p:ph type="subTitle" idx="1"/>
          </p:nvPr>
        </p:nvSpPr>
        <p:spPr>
          <a:xfrm>
            <a:off x="1324947" y="2742413"/>
            <a:ext cx="9299510" cy="3359807"/>
          </a:xfrm>
        </p:spPr>
        <p:txBody>
          <a:bodyPr/>
          <a:lstStyle/>
          <a:p>
            <a:r>
              <a:rPr lang="en-US" dirty="0"/>
              <a:t>Early Voting Started Sept 23, 2022	</a:t>
            </a:r>
          </a:p>
        </p:txBody>
      </p:sp>
      <p:pic>
        <p:nvPicPr>
          <p:cNvPr id="4" name="Picture 3">
            <a:extLst>
              <a:ext uri="{FF2B5EF4-FFF2-40B4-BE49-F238E27FC236}">
                <a16:creationId xmlns:a16="http://schemas.microsoft.com/office/drawing/2014/main" id="{277212D5-E87B-5045-B8D4-2278C577F9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8595" y="3386434"/>
            <a:ext cx="5795178" cy="2721077"/>
          </a:xfrm>
          <a:prstGeom prst="rect">
            <a:avLst/>
          </a:prstGeom>
        </p:spPr>
      </p:pic>
      <p:pic>
        <p:nvPicPr>
          <p:cNvPr id="9" name="Picture 8" descr="Logo, company name&#10;&#10;Description automatically generated">
            <a:extLst>
              <a:ext uri="{FF2B5EF4-FFF2-40B4-BE49-F238E27FC236}">
                <a16:creationId xmlns:a16="http://schemas.microsoft.com/office/drawing/2014/main" id="{E3C516B2-4AC4-4FB8-4B08-140DD19CE736}"/>
              </a:ext>
            </a:extLst>
          </p:cNvPr>
          <p:cNvPicPr>
            <a:picLocks noChangeAspect="1"/>
          </p:cNvPicPr>
          <p:nvPr/>
        </p:nvPicPr>
        <p:blipFill>
          <a:blip r:embed="rId4"/>
          <a:stretch>
            <a:fillRect/>
          </a:stretch>
        </p:blipFill>
        <p:spPr>
          <a:xfrm rot="10800000" flipH="1" flipV="1">
            <a:off x="1940943" y="709428"/>
            <a:ext cx="8289758" cy="1952126"/>
          </a:xfrm>
          <a:prstGeom prst="rect">
            <a:avLst/>
          </a:prstGeom>
        </p:spPr>
      </p:pic>
    </p:spTree>
    <p:extLst>
      <p:ext uri="{BB962C8B-B14F-4D97-AF65-F5344CB8AC3E}">
        <p14:creationId xmlns:p14="http://schemas.microsoft.com/office/powerpoint/2010/main" val="3802868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5378" y="131818"/>
            <a:ext cx="12192000" cy="5609011"/>
          </a:xfrm>
          <a:prstGeom prst="rect">
            <a:avLst/>
          </a:prstGeom>
        </p:spPr>
      </p:pic>
      <p:pic>
        <p:nvPicPr>
          <p:cNvPr id="10" name="Picture 9">
            <a:extLst>
              <a:ext uri="{FF2B5EF4-FFF2-40B4-BE49-F238E27FC236}">
                <a16:creationId xmlns:a16="http://schemas.microsoft.com/office/drawing/2014/main" id="{7CE6EBC7-BD9B-4154-95D0-E949C78B11B1}"/>
              </a:ext>
            </a:extLst>
          </p:cNvPr>
          <p:cNvPicPr>
            <a:picLocks noChangeAspect="1"/>
          </p:cNvPicPr>
          <p:nvPr/>
        </p:nvPicPr>
        <p:blipFill>
          <a:blip r:embed="rId4"/>
          <a:stretch>
            <a:fillRect/>
          </a:stretch>
        </p:blipFill>
        <p:spPr>
          <a:xfrm rot="10058785">
            <a:off x="4551874" y="3445270"/>
            <a:ext cx="1450349" cy="842780"/>
          </a:xfrm>
          <a:prstGeom prst="rect">
            <a:avLst/>
          </a:prstGeom>
        </p:spPr>
      </p:pic>
    </p:spTree>
    <p:extLst>
      <p:ext uri="{BB962C8B-B14F-4D97-AF65-F5344CB8AC3E}">
        <p14:creationId xmlns:p14="http://schemas.microsoft.com/office/powerpoint/2010/main" val="3393339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B70764-2A82-45B1-AD98-34BDDD0E6915}"/>
              </a:ext>
            </a:extLst>
          </p:cNvPr>
          <p:cNvSpPr txBox="1"/>
          <p:nvPr/>
        </p:nvSpPr>
        <p:spPr>
          <a:xfrm>
            <a:off x="191430" y="111512"/>
            <a:ext cx="11809140" cy="6634976"/>
          </a:xfrm>
          <a:prstGeom prst="rect">
            <a:avLst/>
          </a:prstGeom>
          <a:solidFill>
            <a:srgbClr val="0070C0"/>
          </a:solidFill>
        </p:spPr>
        <p:txBody>
          <a:bodyPr wrap="square" rtlCol="0">
            <a:spAutoFit/>
          </a:bodyPr>
          <a:lstStyle/>
          <a:p>
            <a:endParaRPr lang="en-US"/>
          </a:p>
        </p:txBody>
      </p:sp>
      <p:pic>
        <p:nvPicPr>
          <p:cNvPr id="3" name="Picture 2">
            <a:extLst>
              <a:ext uri="{FF2B5EF4-FFF2-40B4-BE49-F238E27FC236}">
                <a16:creationId xmlns:a16="http://schemas.microsoft.com/office/drawing/2014/main" id="{DBD1E1D1-E6BF-4148-9D16-400EF7AAC02C}"/>
              </a:ext>
            </a:extLst>
          </p:cNvPr>
          <p:cNvPicPr>
            <a:picLocks noChangeAspect="1"/>
          </p:cNvPicPr>
          <p:nvPr/>
        </p:nvPicPr>
        <p:blipFill>
          <a:blip r:embed="rId3"/>
          <a:stretch>
            <a:fillRect/>
          </a:stretch>
        </p:blipFill>
        <p:spPr>
          <a:xfrm>
            <a:off x="290058" y="251708"/>
            <a:ext cx="6889077" cy="3700593"/>
          </a:xfrm>
          <a:prstGeom prst="rect">
            <a:avLst/>
          </a:prstGeom>
        </p:spPr>
      </p:pic>
      <p:pic>
        <p:nvPicPr>
          <p:cNvPr id="7" name="Picture 6">
            <a:extLst>
              <a:ext uri="{FF2B5EF4-FFF2-40B4-BE49-F238E27FC236}">
                <a16:creationId xmlns:a16="http://schemas.microsoft.com/office/drawing/2014/main" id="{2E6C6519-5AB7-414D-AF64-570003CE7C0C}"/>
              </a:ext>
            </a:extLst>
          </p:cNvPr>
          <p:cNvPicPr>
            <a:picLocks noChangeAspect="1"/>
          </p:cNvPicPr>
          <p:nvPr/>
        </p:nvPicPr>
        <p:blipFill>
          <a:blip r:embed="rId4"/>
          <a:stretch>
            <a:fillRect/>
          </a:stretch>
        </p:blipFill>
        <p:spPr>
          <a:xfrm>
            <a:off x="5335981" y="2923989"/>
            <a:ext cx="6565961" cy="3682303"/>
          </a:xfrm>
          <a:prstGeom prst="rect">
            <a:avLst/>
          </a:prstGeom>
        </p:spPr>
      </p:pic>
    </p:spTree>
    <p:extLst>
      <p:ext uri="{BB962C8B-B14F-4D97-AF65-F5344CB8AC3E}">
        <p14:creationId xmlns:p14="http://schemas.microsoft.com/office/powerpoint/2010/main" val="4185760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444CB8-9291-4171-999C-FAB9B9B68740}"/>
              </a:ext>
            </a:extLst>
          </p:cNvPr>
          <p:cNvSpPr txBox="1"/>
          <p:nvPr/>
        </p:nvSpPr>
        <p:spPr>
          <a:xfrm>
            <a:off x="0" y="3869472"/>
            <a:ext cx="12191998" cy="2677656"/>
          </a:xfrm>
          <a:prstGeom prst="rect">
            <a:avLst/>
          </a:prstGeom>
          <a:noFill/>
        </p:spPr>
        <p:txBody>
          <a:bodyPr wrap="square" rtlCol="0">
            <a:spAutoFit/>
          </a:bodyPr>
          <a:lstStyle/>
          <a:p>
            <a:pPr marL="285750" indent="-285750">
              <a:buFont typeface="Arial" panose="020B0604020202020204" pitchFamily="34" charset="0"/>
              <a:buChar char="•"/>
            </a:pPr>
            <a:r>
              <a:rPr lang="en-US" sz="2800"/>
              <a:t>Complete this information. If this information is already filled in, check to make sure it is correct. </a:t>
            </a:r>
          </a:p>
          <a:p>
            <a:pPr marL="285750" indent="-285750">
              <a:buFont typeface="Arial" panose="020B0604020202020204" pitchFamily="34" charset="0"/>
              <a:buChar char="•"/>
            </a:pPr>
            <a:r>
              <a:rPr lang="en-US" sz="2800"/>
              <a:t>Your middle name must be included. If you do not have a middle name, check “I do not have a middle name.”</a:t>
            </a:r>
          </a:p>
          <a:p>
            <a:pPr marL="285750" indent="-285750">
              <a:buFont typeface="Arial" panose="020B0604020202020204" pitchFamily="34" charset="0"/>
              <a:buChar char="•"/>
            </a:pPr>
            <a:r>
              <a:rPr lang="en-US" sz="2800"/>
              <a:t>If you have a suffix, such as Jr. or II, please select it. Check “I do not have a Suffix,” if this does not apply to your name.</a:t>
            </a:r>
          </a:p>
        </p:txBody>
      </p:sp>
      <p:sp>
        <p:nvSpPr>
          <p:cNvPr id="4" name="TextBox 3">
            <a:extLst>
              <a:ext uri="{FF2B5EF4-FFF2-40B4-BE49-F238E27FC236}">
                <a16:creationId xmlns:a16="http://schemas.microsoft.com/office/drawing/2014/main" id="{F1829F05-4D7A-4CCF-882D-3EC92DA58AFD}"/>
              </a:ext>
            </a:extLst>
          </p:cNvPr>
          <p:cNvSpPr txBox="1"/>
          <p:nvPr/>
        </p:nvSpPr>
        <p:spPr>
          <a:xfrm>
            <a:off x="0" y="0"/>
            <a:ext cx="12191999" cy="3869473"/>
          </a:xfrm>
          <a:prstGeom prst="rect">
            <a:avLst/>
          </a:prstGeom>
          <a:solidFill>
            <a:schemeClr val="accent1"/>
          </a:solidFill>
        </p:spPr>
        <p:txBody>
          <a:bodyPr wrap="square" rtlCol="0">
            <a:spAutoFit/>
          </a:bodyPr>
          <a:lstStyle/>
          <a:p>
            <a:endParaRPr lang="en-US"/>
          </a:p>
        </p:txBody>
      </p:sp>
      <p:pic>
        <p:nvPicPr>
          <p:cNvPr id="6" name="Picture 5">
            <a:extLst>
              <a:ext uri="{FF2B5EF4-FFF2-40B4-BE49-F238E27FC236}">
                <a16:creationId xmlns:a16="http://schemas.microsoft.com/office/drawing/2014/main" id="{A667AFDE-648D-4A5E-8042-1C7132252DC6}"/>
              </a:ext>
            </a:extLst>
          </p:cNvPr>
          <p:cNvPicPr>
            <a:picLocks noChangeAspect="1"/>
          </p:cNvPicPr>
          <p:nvPr/>
        </p:nvPicPr>
        <p:blipFill>
          <a:blip r:embed="rId3"/>
          <a:stretch>
            <a:fillRect/>
          </a:stretch>
        </p:blipFill>
        <p:spPr>
          <a:xfrm>
            <a:off x="2161964" y="230756"/>
            <a:ext cx="7645047" cy="3407959"/>
          </a:xfrm>
          <a:prstGeom prst="rect">
            <a:avLst/>
          </a:prstGeom>
        </p:spPr>
      </p:pic>
    </p:spTree>
    <p:extLst>
      <p:ext uri="{BB962C8B-B14F-4D97-AF65-F5344CB8AC3E}">
        <p14:creationId xmlns:p14="http://schemas.microsoft.com/office/powerpoint/2010/main" val="145932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BA806E-C82E-4310-ADDA-C45D208B6518}"/>
              </a:ext>
            </a:extLst>
          </p:cNvPr>
          <p:cNvPicPr>
            <a:picLocks noChangeAspect="1"/>
          </p:cNvPicPr>
          <p:nvPr/>
        </p:nvPicPr>
        <p:blipFill>
          <a:blip r:embed="rId3"/>
          <a:stretch>
            <a:fillRect/>
          </a:stretch>
        </p:blipFill>
        <p:spPr>
          <a:xfrm>
            <a:off x="1338229" y="456024"/>
            <a:ext cx="9754445" cy="4109060"/>
          </a:xfrm>
          <a:prstGeom prst="rect">
            <a:avLst/>
          </a:prstGeom>
        </p:spPr>
      </p:pic>
      <p:pic>
        <p:nvPicPr>
          <p:cNvPr id="7" name="Picture 6">
            <a:extLst>
              <a:ext uri="{FF2B5EF4-FFF2-40B4-BE49-F238E27FC236}">
                <a16:creationId xmlns:a16="http://schemas.microsoft.com/office/drawing/2014/main" id="{69396378-DB3E-42A2-A092-721F9755EB68}"/>
              </a:ext>
            </a:extLst>
          </p:cNvPr>
          <p:cNvPicPr>
            <a:picLocks noChangeAspect="1"/>
          </p:cNvPicPr>
          <p:nvPr/>
        </p:nvPicPr>
        <p:blipFill>
          <a:blip r:embed="rId4"/>
          <a:stretch>
            <a:fillRect/>
          </a:stretch>
        </p:blipFill>
        <p:spPr>
          <a:xfrm>
            <a:off x="1217158" y="4280253"/>
            <a:ext cx="9757684" cy="1921011"/>
          </a:xfrm>
          <a:prstGeom prst="rect">
            <a:avLst/>
          </a:prstGeom>
        </p:spPr>
      </p:pic>
      <p:pic>
        <p:nvPicPr>
          <p:cNvPr id="13" name="Picture 12">
            <a:extLst>
              <a:ext uri="{FF2B5EF4-FFF2-40B4-BE49-F238E27FC236}">
                <a16:creationId xmlns:a16="http://schemas.microsoft.com/office/drawing/2014/main" id="{C2AEAFDB-C59B-4E5E-AB47-9C1DBC18A465}"/>
              </a:ext>
            </a:extLst>
          </p:cNvPr>
          <p:cNvPicPr>
            <a:picLocks noChangeAspect="1"/>
          </p:cNvPicPr>
          <p:nvPr/>
        </p:nvPicPr>
        <p:blipFill>
          <a:blip r:embed="rId5"/>
          <a:stretch>
            <a:fillRect/>
          </a:stretch>
        </p:blipFill>
        <p:spPr>
          <a:xfrm rot="17834479">
            <a:off x="789542" y="5959138"/>
            <a:ext cx="1097375" cy="810838"/>
          </a:xfrm>
          <a:prstGeom prst="rect">
            <a:avLst/>
          </a:prstGeom>
        </p:spPr>
      </p:pic>
      <p:sp>
        <p:nvSpPr>
          <p:cNvPr id="15" name="TextBox 14">
            <a:extLst>
              <a:ext uri="{FF2B5EF4-FFF2-40B4-BE49-F238E27FC236}">
                <a16:creationId xmlns:a16="http://schemas.microsoft.com/office/drawing/2014/main" id="{96A170F4-CD9E-4F52-A334-7AB7A285FFFF}"/>
              </a:ext>
            </a:extLst>
          </p:cNvPr>
          <p:cNvSpPr txBox="1"/>
          <p:nvPr/>
        </p:nvSpPr>
        <p:spPr>
          <a:xfrm>
            <a:off x="8078271" y="4709644"/>
            <a:ext cx="2777303" cy="1200329"/>
          </a:xfrm>
          <a:prstGeom prst="rect">
            <a:avLst/>
          </a:prstGeom>
          <a:noFill/>
          <a:ln w="34925">
            <a:solidFill>
              <a:srgbClr val="CC0000"/>
            </a:solidFill>
          </a:ln>
        </p:spPr>
        <p:txBody>
          <a:bodyPr wrap="square" rtlCol="0">
            <a:spAutoFit/>
          </a:bodyPr>
          <a:lstStyle/>
          <a:p>
            <a:pPr algn="ctr"/>
            <a:r>
              <a:rPr lang="en-US" sz="2400" b="1">
                <a:solidFill>
                  <a:srgbClr val="C00000"/>
                </a:solidFill>
              </a:rPr>
              <a:t>The bottom box by the arrow </a:t>
            </a:r>
            <a:r>
              <a:rPr lang="en-US" sz="2400" b="1" u="sng">
                <a:solidFill>
                  <a:srgbClr val="C00000"/>
                </a:solidFill>
              </a:rPr>
              <a:t>must</a:t>
            </a:r>
            <a:r>
              <a:rPr lang="en-US" sz="2400" b="1">
                <a:solidFill>
                  <a:srgbClr val="C00000"/>
                </a:solidFill>
              </a:rPr>
              <a:t> be checked.</a:t>
            </a:r>
          </a:p>
        </p:txBody>
      </p:sp>
    </p:spTree>
    <p:extLst>
      <p:ext uri="{BB962C8B-B14F-4D97-AF65-F5344CB8AC3E}">
        <p14:creationId xmlns:p14="http://schemas.microsoft.com/office/powerpoint/2010/main" val="2088189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0A3285-8BF0-4652-A493-DA35CFE05D72}"/>
              </a:ext>
            </a:extLst>
          </p:cNvPr>
          <p:cNvPicPr>
            <a:picLocks noChangeAspect="1"/>
          </p:cNvPicPr>
          <p:nvPr/>
        </p:nvPicPr>
        <p:blipFill>
          <a:blip r:embed="rId3"/>
          <a:stretch>
            <a:fillRect/>
          </a:stretch>
        </p:blipFill>
        <p:spPr>
          <a:xfrm>
            <a:off x="590551" y="2443897"/>
            <a:ext cx="11001374" cy="4299168"/>
          </a:xfrm>
          <a:prstGeom prst="rect">
            <a:avLst/>
          </a:prstGeom>
        </p:spPr>
      </p:pic>
      <p:pic>
        <p:nvPicPr>
          <p:cNvPr id="4" name="Picture 3">
            <a:extLst>
              <a:ext uri="{FF2B5EF4-FFF2-40B4-BE49-F238E27FC236}">
                <a16:creationId xmlns:a16="http://schemas.microsoft.com/office/drawing/2014/main" id="{8ED87E5A-8669-429C-A436-EB2C28623281}"/>
              </a:ext>
            </a:extLst>
          </p:cNvPr>
          <p:cNvPicPr>
            <a:picLocks noChangeAspect="1"/>
          </p:cNvPicPr>
          <p:nvPr/>
        </p:nvPicPr>
        <p:blipFill>
          <a:blip r:embed="rId4"/>
          <a:stretch>
            <a:fillRect/>
          </a:stretch>
        </p:blipFill>
        <p:spPr>
          <a:xfrm>
            <a:off x="590551" y="114935"/>
            <a:ext cx="11400508" cy="3023878"/>
          </a:xfrm>
          <a:prstGeom prst="rect">
            <a:avLst/>
          </a:prstGeom>
        </p:spPr>
      </p:pic>
      <p:pic>
        <p:nvPicPr>
          <p:cNvPr id="6" name="Picture 5">
            <a:extLst>
              <a:ext uri="{FF2B5EF4-FFF2-40B4-BE49-F238E27FC236}">
                <a16:creationId xmlns:a16="http://schemas.microsoft.com/office/drawing/2014/main" id="{A76F7BE4-ACF4-4143-99F6-70CB397ECC0A}"/>
              </a:ext>
            </a:extLst>
          </p:cNvPr>
          <p:cNvPicPr>
            <a:picLocks noChangeAspect="1"/>
          </p:cNvPicPr>
          <p:nvPr/>
        </p:nvPicPr>
        <p:blipFill>
          <a:blip r:embed="rId5"/>
          <a:stretch>
            <a:fillRect/>
          </a:stretch>
        </p:blipFill>
        <p:spPr>
          <a:xfrm rot="7796148">
            <a:off x="6407974" y="2783938"/>
            <a:ext cx="1316850" cy="920576"/>
          </a:xfrm>
          <a:prstGeom prst="rect">
            <a:avLst/>
          </a:prstGeom>
        </p:spPr>
      </p:pic>
    </p:spTree>
    <p:extLst>
      <p:ext uri="{BB962C8B-B14F-4D97-AF65-F5344CB8AC3E}">
        <p14:creationId xmlns:p14="http://schemas.microsoft.com/office/powerpoint/2010/main" val="2307743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33E5D2-9A41-4E6B-96C9-8A1C8DDFA0A6}"/>
              </a:ext>
            </a:extLst>
          </p:cNvPr>
          <p:cNvPicPr>
            <a:picLocks noChangeAspect="1"/>
          </p:cNvPicPr>
          <p:nvPr/>
        </p:nvPicPr>
        <p:blipFill>
          <a:blip r:embed="rId3"/>
          <a:stretch>
            <a:fillRect/>
          </a:stretch>
        </p:blipFill>
        <p:spPr>
          <a:xfrm>
            <a:off x="1548561" y="3091093"/>
            <a:ext cx="9496721" cy="3756345"/>
          </a:xfrm>
          <a:prstGeom prst="rect">
            <a:avLst/>
          </a:prstGeom>
        </p:spPr>
      </p:pic>
      <p:pic>
        <p:nvPicPr>
          <p:cNvPr id="4" name="Picture 3">
            <a:extLst>
              <a:ext uri="{FF2B5EF4-FFF2-40B4-BE49-F238E27FC236}">
                <a16:creationId xmlns:a16="http://schemas.microsoft.com/office/drawing/2014/main" id="{FE5321E1-9B6A-4FAD-B679-26A3CD219700}"/>
              </a:ext>
            </a:extLst>
          </p:cNvPr>
          <p:cNvPicPr>
            <a:picLocks noChangeAspect="1"/>
          </p:cNvPicPr>
          <p:nvPr/>
        </p:nvPicPr>
        <p:blipFill>
          <a:blip r:embed="rId4"/>
          <a:stretch>
            <a:fillRect/>
          </a:stretch>
        </p:blipFill>
        <p:spPr>
          <a:xfrm>
            <a:off x="421556" y="3091093"/>
            <a:ext cx="1313594" cy="922310"/>
          </a:xfrm>
          <a:prstGeom prst="rect">
            <a:avLst/>
          </a:prstGeom>
        </p:spPr>
      </p:pic>
      <p:pic>
        <p:nvPicPr>
          <p:cNvPr id="5" name="Picture 4">
            <a:extLst>
              <a:ext uri="{FF2B5EF4-FFF2-40B4-BE49-F238E27FC236}">
                <a16:creationId xmlns:a16="http://schemas.microsoft.com/office/drawing/2014/main" id="{35B06B45-7754-49F1-AC7A-1211BD29370C}"/>
              </a:ext>
            </a:extLst>
          </p:cNvPr>
          <p:cNvPicPr>
            <a:picLocks noChangeAspect="1"/>
          </p:cNvPicPr>
          <p:nvPr/>
        </p:nvPicPr>
        <p:blipFill>
          <a:blip r:embed="rId5"/>
          <a:stretch>
            <a:fillRect/>
          </a:stretch>
        </p:blipFill>
        <p:spPr>
          <a:xfrm rot="7796148">
            <a:off x="9985013" y="5586821"/>
            <a:ext cx="1316850" cy="920576"/>
          </a:xfrm>
          <a:prstGeom prst="rect">
            <a:avLst/>
          </a:prstGeom>
        </p:spPr>
      </p:pic>
      <p:pic>
        <p:nvPicPr>
          <p:cNvPr id="6" name="Picture 5">
            <a:extLst>
              <a:ext uri="{FF2B5EF4-FFF2-40B4-BE49-F238E27FC236}">
                <a16:creationId xmlns:a16="http://schemas.microsoft.com/office/drawing/2014/main" id="{715F17D5-6933-40E4-B12A-CC576C2AF619}"/>
              </a:ext>
            </a:extLst>
          </p:cNvPr>
          <p:cNvPicPr>
            <a:picLocks noChangeAspect="1"/>
          </p:cNvPicPr>
          <p:nvPr/>
        </p:nvPicPr>
        <p:blipFill>
          <a:blip r:embed="rId6"/>
          <a:stretch>
            <a:fillRect/>
          </a:stretch>
        </p:blipFill>
        <p:spPr>
          <a:xfrm>
            <a:off x="1546891" y="116505"/>
            <a:ext cx="9498391" cy="3145809"/>
          </a:xfrm>
          <a:prstGeom prst="rect">
            <a:avLst/>
          </a:prstGeom>
        </p:spPr>
      </p:pic>
    </p:spTree>
    <p:extLst>
      <p:ext uri="{BB962C8B-B14F-4D97-AF65-F5344CB8AC3E}">
        <p14:creationId xmlns:p14="http://schemas.microsoft.com/office/powerpoint/2010/main" val="1610524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10E5126-596D-4808-A0CF-6C4A52096039}"/>
              </a:ext>
            </a:extLst>
          </p:cNvPr>
          <p:cNvSpPr txBox="1"/>
          <p:nvPr/>
        </p:nvSpPr>
        <p:spPr>
          <a:xfrm>
            <a:off x="379413" y="787105"/>
            <a:ext cx="11482735" cy="5324535"/>
          </a:xfrm>
          <a:prstGeom prst="rect">
            <a:avLst/>
          </a:prstGeom>
          <a:noFill/>
        </p:spPr>
        <p:txBody>
          <a:bodyPr wrap="square">
            <a:spAutoFit/>
          </a:bodyPr>
          <a:lstStyle/>
          <a:p>
            <a:pPr marL="742950" indent="-742950" eaLnBrk="1" fontAlgn="auto" hangingPunct="1">
              <a:spcBef>
                <a:spcPts val="0"/>
              </a:spcBef>
              <a:spcAft>
                <a:spcPts val="0"/>
              </a:spcAft>
              <a:buClr>
                <a:srgbClr val="000000"/>
              </a:buClr>
              <a:buAutoNum type="arabicPeriod" startAt="2"/>
              <a:defRPr/>
            </a:pPr>
            <a:r>
              <a:rPr lang="en-US" sz="4000" b="1" kern="0" dirty="0">
                <a:solidFill>
                  <a:srgbClr val="FF0000"/>
                </a:solidFill>
                <a:latin typeface="Calibri" panose="020F0502020204030204" pitchFamily="34" charset="0"/>
                <a:ea typeface="Arial"/>
                <a:cs typeface="Calibri" panose="020F0502020204030204" pitchFamily="34" charset="0"/>
                <a:sym typeface="Arial"/>
              </a:rPr>
              <a:t>Register with a paper form.</a:t>
            </a:r>
          </a:p>
          <a:p>
            <a:pPr eaLnBrk="1" fontAlgn="auto" hangingPunct="1">
              <a:spcBef>
                <a:spcPts val="0"/>
              </a:spcBef>
              <a:spcAft>
                <a:spcPts val="0"/>
              </a:spcAft>
              <a:buClr>
                <a:srgbClr val="000000"/>
              </a:buClr>
              <a:defRPr/>
            </a:pPr>
            <a:endParaRPr lang="en-US" sz="4400" kern="0" dirty="0">
              <a:latin typeface="Calibri" panose="020F0502020204030204" pitchFamily="34" charset="0"/>
              <a:ea typeface="Arial"/>
              <a:cs typeface="Calibri" panose="020F0502020204030204" pitchFamily="34" charset="0"/>
              <a:sym typeface="Arial"/>
            </a:endParaRPr>
          </a:p>
          <a:p>
            <a:pPr marL="852488" lvl="2" indent="-571500" eaLnBrk="1" fontAlgn="auto" hangingPunct="1">
              <a:spcBef>
                <a:spcPts val="0"/>
              </a:spcBef>
              <a:spcAft>
                <a:spcPts val="0"/>
              </a:spcAft>
              <a:buClr>
                <a:srgbClr val="000000"/>
              </a:buClr>
              <a:buFont typeface="Wingdings" panose="05000000000000000000" pitchFamily="2" charset="2"/>
              <a:buChar char="Ø"/>
              <a:defRPr/>
            </a:pPr>
            <a:r>
              <a:rPr lang="en-US" sz="3200" kern="0" dirty="0">
                <a:latin typeface="Calibri" panose="020F0502020204030204" pitchFamily="34" charset="0"/>
                <a:ea typeface="Arial"/>
                <a:cs typeface="Calibri" panose="020F0502020204030204" pitchFamily="34" charset="0"/>
                <a:sym typeface="Arial"/>
              </a:rPr>
              <a:t>Go to </a:t>
            </a:r>
            <a:r>
              <a:rPr lang="en-US" sz="3200" dirty="0">
                <a:hlinkClick r:id="rId3"/>
              </a:rPr>
              <a:t>https://www.elections.virginia.gov/media/formswarehouse/veris-voter-registration/applications/Voter-Registration-Application.pdf</a:t>
            </a:r>
            <a:endParaRPr lang="en-US" sz="3200" dirty="0"/>
          </a:p>
          <a:p>
            <a:pPr marL="852488" lvl="2" indent="-571500" eaLnBrk="1" fontAlgn="auto" hangingPunct="1">
              <a:spcBef>
                <a:spcPts val="0"/>
              </a:spcBef>
              <a:spcAft>
                <a:spcPts val="0"/>
              </a:spcAft>
              <a:buClr>
                <a:srgbClr val="000000"/>
              </a:buClr>
              <a:buFont typeface="Wingdings" panose="05000000000000000000" pitchFamily="2" charset="2"/>
              <a:buChar char="Ø"/>
              <a:defRPr/>
            </a:pPr>
            <a:r>
              <a:rPr lang="en-US" sz="3200" kern="0" dirty="0">
                <a:latin typeface="Calibri" panose="020F0502020204030204" pitchFamily="34" charset="0"/>
                <a:ea typeface="Arial"/>
                <a:cs typeface="Calibri" panose="020F0502020204030204" pitchFamily="34" charset="0"/>
                <a:sym typeface="Arial"/>
              </a:rPr>
              <a:t>Scroll down and click on </a:t>
            </a:r>
            <a:r>
              <a:rPr lang="en-US" sz="3200" kern="0" dirty="0">
                <a:solidFill>
                  <a:srgbClr val="0000FF"/>
                </a:solidFill>
                <a:latin typeface="Calibri" panose="020F0502020204030204" pitchFamily="34" charset="0"/>
                <a:ea typeface="Arial"/>
                <a:cs typeface="Calibri" panose="020F0502020204030204" pitchFamily="34" charset="0"/>
                <a:sym typeface="Arial"/>
              </a:rPr>
              <a:t>Download a pdf copy of the form</a:t>
            </a:r>
            <a:r>
              <a:rPr lang="en-US" sz="3200" kern="0" dirty="0">
                <a:latin typeface="Calibri" panose="020F0502020204030204" pitchFamily="34" charset="0"/>
                <a:ea typeface="Arial"/>
                <a:cs typeface="Calibri" panose="020F0502020204030204" pitchFamily="34" charset="0"/>
                <a:sym typeface="Arial"/>
              </a:rPr>
              <a:t>.   </a:t>
            </a:r>
          </a:p>
          <a:p>
            <a:pPr marL="852488" lvl="2" indent="-571500" eaLnBrk="1" fontAlgn="auto" hangingPunct="1">
              <a:spcBef>
                <a:spcPts val="0"/>
              </a:spcBef>
              <a:spcAft>
                <a:spcPts val="0"/>
              </a:spcAft>
              <a:buClr>
                <a:srgbClr val="000000"/>
              </a:buClr>
              <a:buFont typeface="Wingdings" panose="05000000000000000000" pitchFamily="2" charset="2"/>
              <a:buChar char="Ø"/>
              <a:defRPr/>
            </a:pPr>
            <a:r>
              <a:rPr lang="en-US" sz="3200" kern="0" dirty="0">
                <a:latin typeface="Calibri" panose="020F0502020204030204" pitchFamily="34" charset="0"/>
                <a:ea typeface="Arial"/>
                <a:cs typeface="Calibri" panose="020F0502020204030204" pitchFamily="34" charset="0"/>
                <a:sym typeface="Arial"/>
              </a:rPr>
              <a:t>Print a paper copy. </a:t>
            </a:r>
          </a:p>
          <a:p>
            <a:pPr marL="852488" lvl="2" indent="-571500" eaLnBrk="1" fontAlgn="auto" hangingPunct="1">
              <a:spcBef>
                <a:spcPts val="0"/>
              </a:spcBef>
              <a:spcAft>
                <a:spcPts val="0"/>
              </a:spcAft>
              <a:buClr>
                <a:srgbClr val="000000"/>
              </a:buClr>
              <a:buFont typeface="Wingdings" panose="05000000000000000000" pitchFamily="2" charset="2"/>
              <a:buChar char="Ø"/>
              <a:defRPr/>
            </a:pPr>
            <a:r>
              <a:rPr lang="en-US" sz="3200" kern="0" dirty="0">
                <a:latin typeface="Calibri" panose="020F0502020204030204" pitchFamily="34" charset="0"/>
                <a:ea typeface="Arial"/>
                <a:cs typeface="Calibri" panose="020F0502020204030204" pitchFamily="34" charset="0"/>
                <a:sym typeface="Arial"/>
              </a:rPr>
              <a:t>Or get a form from the Office of Elections or a library or email us at LWVarlingtonva@gmail.com</a:t>
            </a:r>
          </a:p>
        </p:txBody>
      </p:sp>
      <p:pic>
        <p:nvPicPr>
          <p:cNvPr id="2" name="Picture 1">
            <a:extLst>
              <a:ext uri="{FF2B5EF4-FFF2-40B4-BE49-F238E27FC236}">
                <a16:creationId xmlns:a16="http://schemas.microsoft.com/office/drawing/2014/main" id="{87F9FFA4-BE50-448F-8667-040CF7721756}"/>
              </a:ext>
            </a:extLst>
          </p:cNvPr>
          <p:cNvPicPr>
            <a:picLocks noChangeAspect="1"/>
          </p:cNvPicPr>
          <p:nvPr/>
        </p:nvPicPr>
        <p:blipFill>
          <a:blip r:embed="rId4"/>
          <a:stretch>
            <a:fillRect/>
          </a:stretch>
        </p:blipFill>
        <p:spPr>
          <a:xfrm>
            <a:off x="9575103" y="522309"/>
            <a:ext cx="2045527" cy="2045527"/>
          </a:xfrm>
          <a:prstGeom prst="rect">
            <a:avLst/>
          </a:prstGeom>
        </p:spPr>
      </p:pic>
    </p:spTree>
    <p:extLst>
      <p:ext uri="{BB962C8B-B14F-4D97-AF65-F5344CB8AC3E}">
        <p14:creationId xmlns:p14="http://schemas.microsoft.com/office/powerpoint/2010/main" val="1896804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15D4B8A3-C171-44FF-B87E-2F363A17145C}"/>
              </a:ext>
            </a:extLst>
          </p:cNvPr>
          <p:cNvSpPr txBox="1">
            <a:spLocks noGrp="1" noChangeArrowheads="1"/>
          </p:cNvSpPr>
          <p:nvPr>
            <p:ph type="title"/>
          </p:nvPr>
        </p:nvSpPr>
        <p:spPr>
          <a:xfrm>
            <a:off x="406400" y="301625"/>
            <a:ext cx="11403013" cy="900113"/>
          </a:xfrm>
        </p:spPr>
        <p:txBody>
          <a:bodyPr/>
          <a:lstStyle/>
          <a:p>
            <a:pPr eaLnBrk="1" hangingPunct="1">
              <a:spcBef>
                <a:spcPct val="0"/>
              </a:spcBef>
              <a:spcAft>
                <a:spcPct val="0"/>
              </a:spcAft>
              <a:buClr>
                <a:srgbClr val="000000"/>
              </a:buClr>
              <a:buFont typeface="Calibri" panose="020F0502020204030204" pitchFamily="34" charset="0"/>
              <a:buNone/>
            </a:pPr>
            <a:r>
              <a:rPr lang="en-US" altLang="en-US" b="1">
                <a:solidFill>
                  <a:srgbClr val="000000"/>
                </a:solidFill>
                <a:latin typeface="Calibri" panose="020F0502020204030204" pitchFamily="34" charset="0"/>
                <a:cs typeface="Calibri" panose="020F0502020204030204" pitchFamily="34" charset="0"/>
                <a:sym typeface="Calibri" panose="020F0502020204030204" pitchFamily="34" charset="0"/>
              </a:rPr>
              <a:t>Complete the Voter Registration Form</a:t>
            </a:r>
            <a:br>
              <a:rPr lang="en-US" altLang="en-US" b="1">
                <a:solidFill>
                  <a:srgbClr val="000000"/>
                </a:solidFill>
                <a:latin typeface="Calibri" panose="020F0502020204030204" pitchFamily="34" charset="0"/>
                <a:cs typeface="Calibri" panose="020F0502020204030204" pitchFamily="34" charset="0"/>
                <a:sym typeface="Calibri" panose="020F0502020204030204" pitchFamily="34" charset="0"/>
              </a:rPr>
            </a:br>
            <a:endParaRPr lang="en-US" altLang="en-US" b="1">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23555" name="Text Placeholder 2">
            <a:extLst>
              <a:ext uri="{FF2B5EF4-FFF2-40B4-BE49-F238E27FC236}">
                <a16:creationId xmlns:a16="http://schemas.microsoft.com/office/drawing/2014/main" id="{F3308E98-17DB-484E-927D-0CCBFDCC946B}"/>
              </a:ext>
            </a:extLst>
          </p:cNvPr>
          <p:cNvSpPr txBox="1">
            <a:spLocks noGrp="1" noChangeArrowheads="1"/>
          </p:cNvSpPr>
          <p:nvPr>
            <p:ph type="body" idx="1"/>
          </p:nvPr>
        </p:nvSpPr>
        <p:spPr>
          <a:xfrm>
            <a:off x="406400" y="752354"/>
            <a:ext cx="6072188" cy="3798381"/>
          </a:xfrm>
        </p:spPr>
        <p:txBody>
          <a:bodyPr/>
          <a:lstStyle/>
          <a:p>
            <a:pPr eaLnBrk="1" hangingPunct="1">
              <a:spcAft>
                <a:spcPct val="0"/>
              </a:spcAft>
              <a:buClr>
                <a:srgbClr val="000000"/>
              </a:buClr>
              <a:buFont typeface="Wingdings" panose="05000000000000000000" pitchFamily="2" charset="2"/>
              <a:buChar char="ü"/>
            </a:pPr>
            <a:r>
              <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rPr>
              <a:t>Use a </a:t>
            </a:r>
            <a:r>
              <a:rPr lang="en-US" altLang="en-US" u="sng">
                <a:solidFill>
                  <a:srgbClr val="000000"/>
                </a:solidFill>
                <a:latin typeface="Calibri" panose="020F0502020204030204" pitchFamily="34" charset="0"/>
                <a:cs typeface="Calibri" panose="020F0502020204030204" pitchFamily="34" charset="0"/>
                <a:sym typeface="Calibri" panose="020F0502020204030204" pitchFamily="34" charset="0"/>
              </a:rPr>
              <a:t>blue</a:t>
            </a:r>
            <a:r>
              <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rPr>
              <a:t> or </a:t>
            </a:r>
            <a:r>
              <a:rPr lang="en-US" altLang="en-US" u="sng">
                <a:solidFill>
                  <a:srgbClr val="000000"/>
                </a:solidFill>
                <a:latin typeface="Calibri" panose="020F0502020204030204" pitchFamily="34" charset="0"/>
                <a:cs typeface="Calibri" panose="020F0502020204030204" pitchFamily="34" charset="0"/>
                <a:sym typeface="Calibri" panose="020F0502020204030204" pitchFamily="34" charset="0"/>
              </a:rPr>
              <a:t>black</a:t>
            </a:r>
            <a:r>
              <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rPr>
              <a:t> pen only</a:t>
            </a:r>
          </a:p>
          <a:p>
            <a:pPr eaLnBrk="1" hangingPunct="1">
              <a:spcAft>
                <a:spcPct val="0"/>
              </a:spcAft>
              <a:buClr>
                <a:srgbClr val="000000"/>
              </a:buClr>
              <a:buFont typeface="Wingdings" panose="05000000000000000000" pitchFamily="2" charset="2"/>
              <a:buChar char="ü"/>
            </a:pPr>
            <a:r>
              <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rPr>
              <a:t>Do not overlook Section 1</a:t>
            </a:r>
          </a:p>
          <a:p>
            <a:pPr eaLnBrk="1" hangingPunct="1">
              <a:spcAft>
                <a:spcPct val="0"/>
              </a:spcAft>
              <a:buClr>
                <a:srgbClr val="000000"/>
              </a:buClr>
              <a:buFont typeface="Wingdings" panose="05000000000000000000" pitchFamily="2" charset="2"/>
              <a:buChar char="ü"/>
            </a:pPr>
            <a:r>
              <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rPr>
              <a:t>Check yes to </a:t>
            </a:r>
            <a:r>
              <a:rPr lang="en-US" altLang="en-US" u="sng">
                <a:solidFill>
                  <a:srgbClr val="000000"/>
                </a:solidFill>
                <a:latin typeface="Calibri" panose="020F0502020204030204" pitchFamily="34" charset="0"/>
                <a:cs typeface="Calibri" panose="020F0502020204030204" pitchFamily="34" charset="0"/>
                <a:sym typeface="Calibri" panose="020F0502020204030204" pitchFamily="34" charset="0"/>
              </a:rPr>
              <a:t>Citizen</a:t>
            </a:r>
            <a:r>
              <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rPr>
              <a:t>.</a:t>
            </a:r>
          </a:p>
          <a:p>
            <a:pPr eaLnBrk="1" hangingPunct="1">
              <a:spcAft>
                <a:spcPct val="0"/>
              </a:spcAft>
              <a:buClr>
                <a:srgbClr val="000000"/>
              </a:buClr>
              <a:buFont typeface="Wingdings" panose="05000000000000000000" pitchFamily="2" charset="2"/>
              <a:buChar char="ü"/>
            </a:pPr>
            <a:r>
              <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rPr>
              <a:t>Print name and address NEATLY</a:t>
            </a:r>
          </a:p>
          <a:p>
            <a:pPr eaLnBrk="1" hangingPunct="1">
              <a:spcAft>
                <a:spcPct val="0"/>
              </a:spcAft>
              <a:buClr>
                <a:srgbClr val="000000"/>
              </a:buClr>
              <a:buFont typeface="Wingdings" panose="05000000000000000000" pitchFamily="2" charset="2"/>
              <a:buChar char="ü"/>
            </a:pPr>
            <a:r>
              <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rPr>
              <a:t>Full middle name or check NONE</a:t>
            </a:r>
          </a:p>
          <a:p>
            <a:pPr eaLnBrk="1" hangingPunct="1">
              <a:spcAft>
                <a:spcPct val="0"/>
              </a:spcAft>
              <a:buClr>
                <a:srgbClr val="000000"/>
              </a:buClr>
              <a:buFont typeface="Wingdings" panose="05000000000000000000" pitchFamily="2" charset="2"/>
              <a:buChar char="ü"/>
            </a:pPr>
            <a:r>
              <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rPr>
              <a:t>Section 4 is for voters who may use a different mailing address</a:t>
            </a:r>
          </a:p>
          <a:p>
            <a:pPr eaLnBrk="1" hangingPunct="1">
              <a:spcAft>
                <a:spcPct val="0"/>
              </a:spcAft>
              <a:buClr>
                <a:srgbClr val="000000"/>
              </a:buClr>
              <a:buFont typeface="Wingdings" panose="05000000000000000000" pitchFamily="2" charset="2"/>
              <a:buChar char="Ø"/>
            </a:pPr>
            <a:r>
              <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rPr>
              <a:t>Use cursive ONLY for your signature</a:t>
            </a:r>
          </a:p>
          <a:p>
            <a:pPr marL="50800" indent="0" eaLnBrk="1" hangingPunct="1">
              <a:spcAft>
                <a:spcPct val="0"/>
              </a:spcAft>
              <a:buClr>
                <a:srgbClr val="000000"/>
              </a:buClr>
              <a:buNone/>
            </a:pPr>
            <a:endParaRPr lang="en-US" altLang="en-US" sz="320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eaLnBrk="1" hangingPunct="1">
              <a:spcAft>
                <a:spcPct val="0"/>
              </a:spcAft>
              <a:buClr>
                <a:srgbClr val="000000"/>
              </a:buClr>
              <a:buFont typeface="Wingdings" panose="05000000000000000000" pitchFamily="2" charset="2"/>
              <a:buChar char="Ø"/>
            </a:pPr>
            <a:endParaRPr lang="en-US" altLang="en-US" sz="320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eaLnBrk="1" hangingPunct="1">
              <a:spcAft>
                <a:spcPct val="0"/>
              </a:spcAft>
              <a:buClr>
                <a:srgbClr val="000000"/>
              </a:buClr>
              <a:buFont typeface="Arial" panose="020B0604020202020204" pitchFamily="34" charset="0"/>
              <a:buChar char="•"/>
            </a:pPr>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pic>
        <p:nvPicPr>
          <p:cNvPr id="23557" name="Picture 1">
            <a:extLst>
              <a:ext uri="{FF2B5EF4-FFF2-40B4-BE49-F238E27FC236}">
                <a16:creationId xmlns:a16="http://schemas.microsoft.com/office/drawing/2014/main" id="{A5F1C9E7-9544-4502-842E-775692CDF7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35775" y="876300"/>
            <a:ext cx="4973638" cy="5862638"/>
          </a:xfrm>
          <a:prstGeom prst="rect">
            <a:avLst/>
          </a:prstGeom>
          <a:noFill/>
          <a:ln w="19050">
            <a:solidFill>
              <a:srgbClr val="00B0F0"/>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388918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77DF5-16CD-8D5F-37AD-A8AC7291E907}"/>
              </a:ext>
            </a:extLst>
          </p:cNvPr>
          <p:cNvSpPr>
            <a:spLocks noGrp="1"/>
          </p:cNvSpPr>
          <p:nvPr>
            <p:ph type="title"/>
          </p:nvPr>
        </p:nvSpPr>
        <p:spPr/>
        <p:txBody>
          <a:bodyPr/>
          <a:lstStyle/>
          <a:p>
            <a:r>
              <a:rPr lang="en-US" dirty="0"/>
              <a:t>Complete the Voter Registration Form</a:t>
            </a:r>
          </a:p>
        </p:txBody>
      </p:sp>
      <p:sp>
        <p:nvSpPr>
          <p:cNvPr id="4" name="Text Placeholder 3">
            <a:extLst>
              <a:ext uri="{FF2B5EF4-FFF2-40B4-BE49-F238E27FC236}">
                <a16:creationId xmlns:a16="http://schemas.microsoft.com/office/drawing/2014/main" id="{403AA9A9-42D4-F12B-53D3-34EC41900079}"/>
              </a:ext>
            </a:extLst>
          </p:cNvPr>
          <p:cNvSpPr>
            <a:spLocks noGrp="1"/>
          </p:cNvSpPr>
          <p:nvPr>
            <p:ph type="body" idx="2"/>
          </p:nvPr>
        </p:nvSpPr>
        <p:spPr/>
        <p:txBody>
          <a:bodyPr/>
          <a:lstStyle/>
          <a:p>
            <a:pPr marL="50800" indent="0">
              <a:buNone/>
            </a:pPr>
            <a:r>
              <a:rPr lang="en-US" dirty="0"/>
              <a:t>For Alexandria mail to:</a:t>
            </a:r>
          </a:p>
          <a:p>
            <a:endParaRPr lang="en-US" dirty="0"/>
          </a:p>
          <a:p>
            <a:pPr marL="50800" indent="0">
              <a:buNone/>
            </a:pPr>
            <a:r>
              <a:rPr lang="en-US" dirty="0"/>
              <a:t>Alexandria Voter Registration &amp; Elections</a:t>
            </a:r>
          </a:p>
          <a:p>
            <a:pPr marL="50800" indent="0">
              <a:buNone/>
            </a:pPr>
            <a:r>
              <a:rPr lang="en-US" dirty="0"/>
              <a:t>132 N Royal Street #100</a:t>
            </a:r>
          </a:p>
          <a:p>
            <a:pPr marL="50800" indent="0">
              <a:buNone/>
            </a:pPr>
            <a:r>
              <a:rPr lang="en-US" dirty="0"/>
              <a:t>Alexandria, VA 22314</a:t>
            </a:r>
          </a:p>
        </p:txBody>
      </p:sp>
      <p:sp>
        <p:nvSpPr>
          <p:cNvPr id="5" name="Text Placeholder 4">
            <a:extLst>
              <a:ext uri="{FF2B5EF4-FFF2-40B4-BE49-F238E27FC236}">
                <a16:creationId xmlns:a16="http://schemas.microsoft.com/office/drawing/2014/main" id="{55DDF183-BF73-32FA-9B3C-113C335CD689}"/>
              </a:ext>
            </a:extLst>
          </p:cNvPr>
          <p:cNvSpPr txBox="1">
            <a:spLocks noGrp="1"/>
          </p:cNvSpPr>
          <p:nvPr>
            <p:ph type="body" idx="1"/>
          </p:nvPr>
        </p:nvSpPr>
        <p:spPr>
          <a:xfrm>
            <a:off x="838200" y="1825625"/>
            <a:ext cx="5181600" cy="5078273"/>
          </a:xfrm>
          <a:prstGeom prst="rect">
            <a:avLst/>
          </a:prstGeom>
          <a:noFill/>
          <a:ln>
            <a:solidFill>
              <a:schemeClr val="accent1">
                <a:shade val="50000"/>
              </a:schemeClr>
            </a:solidFill>
          </a:ln>
        </p:spPr>
        <p:txBody>
          <a:bodyPr>
            <a:spAutoFit/>
          </a:bodyPr>
          <a:lstStyle/>
          <a:p>
            <a:pPr eaLnBrk="1" fontAlgn="auto" hangingPunct="1">
              <a:spcBef>
                <a:spcPts val="0"/>
              </a:spcBef>
              <a:spcAft>
                <a:spcPts val="0"/>
              </a:spcAft>
              <a:buClr>
                <a:srgbClr val="000000"/>
              </a:buClr>
              <a:buFont typeface="Arial"/>
              <a:buNone/>
              <a:defRPr/>
            </a:pPr>
            <a:r>
              <a:rPr lang="en-US" sz="2400" dirty="0">
                <a:latin typeface="Calibri" panose="020F0502020204030204" pitchFamily="34" charset="0"/>
                <a:ea typeface="Arial"/>
                <a:cs typeface="Calibri" panose="020F0502020204030204" pitchFamily="34" charset="0"/>
                <a:sym typeface="Arial"/>
              </a:rPr>
              <a:t>For Arlington mail to:</a:t>
            </a:r>
            <a:endParaRPr lang="en-US" sz="2400" kern="0" dirty="0">
              <a:latin typeface="Calibri" panose="020F0502020204030204" pitchFamily="34" charset="0"/>
              <a:ea typeface="Arial"/>
              <a:cs typeface="Calibri" panose="020F0502020204030204" pitchFamily="34" charset="0"/>
              <a:sym typeface="Arial"/>
            </a:endParaRPr>
          </a:p>
          <a:p>
            <a:pPr eaLnBrk="1" fontAlgn="auto" hangingPunct="1">
              <a:spcBef>
                <a:spcPts val="0"/>
              </a:spcBef>
              <a:spcAft>
                <a:spcPts val="0"/>
              </a:spcAft>
              <a:buClr>
                <a:srgbClr val="000000"/>
              </a:buClr>
              <a:buFont typeface="Arial"/>
              <a:buNone/>
              <a:defRPr/>
            </a:pPr>
            <a:endParaRPr lang="en-US" sz="2400" dirty="0">
              <a:latin typeface="Calibri" panose="020F0502020204030204" pitchFamily="34" charset="0"/>
              <a:ea typeface="Arial"/>
              <a:cs typeface="Calibri" panose="020F0502020204030204" pitchFamily="34" charset="0"/>
              <a:sym typeface="Arial"/>
            </a:endParaRPr>
          </a:p>
          <a:p>
            <a:pPr eaLnBrk="1" fontAlgn="auto" hangingPunct="1">
              <a:spcBef>
                <a:spcPts val="0"/>
              </a:spcBef>
              <a:spcAft>
                <a:spcPts val="0"/>
              </a:spcAft>
              <a:buClr>
                <a:srgbClr val="000000"/>
              </a:buClr>
              <a:buFont typeface="Arial"/>
              <a:buNone/>
              <a:defRPr/>
            </a:pPr>
            <a:r>
              <a:rPr lang="en-US" sz="2400" kern="0" dirty="0">
                <a:latin typeface="Calibri" panose="020F0502020204030204" pitchFamily="34" charset="0"/>
                <a:ea typeface="Arial"/>
                <a:cs typeface="Calibri" panose="020F0502020204030204" pitchFamily="34" charset="0"/>
                <a:sym typeface="Arial"/>
              </a:rPr>
              <a:t>Arlington Voter Registration &amp; Elections</a:t>
            </a:r>
          </a:p>
          <a:p>
            <a:pPr marL="50800" eaLnBrk="1" fontAlgn="auto" hangingPunct="1">
              <a:spcBef>
                <a:spcPts val="0"/>
              </a:spcBef>
              <a:spcAft>
                <a:spcPts val="0"/>
              </a:spcAft>
              <a:buClr>
                <a:srgbClr val="000000"/>
              </a:buClr>
              <a:buFont typeface="Arial"/>
              <a:buNone/>
              <a:defRPr/>
            </a:pPr>
            <a:endParaRPr lang="en-US" sz="2400" dirty="0"/>
          </a:p>
          <a:p>
            <a:pPr marL="50800" eaLnBrk="1" fontAlgn="auto" hangingPunct="1">
              <a:spcBef>
                <a:spcPts val="0"/>
              </a:spcBef>
              <a:spcAft>
                <a:spcPts val="0"/>
              </a:spcAft>
              <a:buClr>
                <a:srgbClr val="000000"/>
              </a:buClr>
              <a:buFont typeface="Arial"/>
              <a:buNone/>
              <a:defRPr/>
            </a:pPr>
            <a:r>
              <a:rPr lang="en-US" sz="2400" dirty="0"/>
              <a:t>2100 Clarendon Blvd, Suite 320</a:t>
            </a:r>
            <a:br>
              <a:rPr lang="en-US" sz="2400" dirty="0"/>
            </a:br>
            <a:endParaRPr lang="en-US" sz="2400" dirty="0"/>
          </a:p>
          <a:p>
            <a:pPr marL="50800" eaLnBrk="1" fontAlgn="auto" hangingPunct="1">
              <a:spcBef>
                <a:spcPts val="0"/>
              </a:spcBef>
              <a:spcAft>
                <a:spcPts val="0"/>
              </a:spcAft>
              <a:buClr>
                <a:srgbClr val="000000"/>
              </a:buClr>
              <a:buFont typeface="Arial"/>
              <a:buNone/>
              <a:defRPr/>
            </a:pPr>
            <a:r>
              <a:rPr lang="en-US" sz="2400" dirty="0"/>
              <a:t>Arlington, VA 22201</a:t>
            </a:r>
          </a:p>
          <a:p>
            <a:pPr marL="50800" eaLnBrk="1" fontAlgn="auto" hangingPunct="1">
              <a:spcBef>
                <a:spcPts val="0"/>
              </a:spcBef>
              <a:spcAft>
                <a:spcPts val="0"/>
              </a:spcAft>
              <a:buClr>
                <a:srgbClr val="000000"/>
              </a:buClr>
              <a:buFont typeface="Arial"/>
              <a:buNone/>
              <a:defRPr/>
            </a:pPr>
            <a:endParaRPr lang="en-US" sz="2400" kern="0" dirty="0">
              <a:latin typeface="Calibri" panose="020F0502020204030204" pitchFamily="34" charset="0"/>
              <a:ea typeface="Arial"/>
              <a:cs typeface="Calibri" panose="020F0502020204030204" pitchFamily="34" charset="0"/>
              <a:sym typeface="Arial"/>
            </a:endParaRPr>
          </a:p>
          <a:p>
            <a:pPr marL="50800" eaLnBrk="1" fontAlgn="auto" hangingPunct="1">
              <a:spcBef>
                <a:spcPts val="0"/>
              </a:spcBef>
              <a:spcAft>
                <a:spcPts val="0"/>
              </a:spcAft>
              <a:buClr>
                <a:srgbClr val="000000"/>
              </a:buClr>
              <a:buFont typeface="Arial"/>
              <a:buNone/>
              <a:defRPr/>
            </a:pPr>
            <a:r>
              <a:rPr lang="en-US" sz="2400" dirty="0">
                <a:latin typeface="Calibri" panose="020F0502020204030204" pitchFamily="34" charset="0"/>
                <a:ea typeface="Arial"/>
                <a:cs typeface="Calibri" panose="020F0502020204030204" pitchFamily="34" charset="0"/>
                <a:sym typeface="Arial"/>
              </a:rPr>
              <a:t>For other locations in Virginia see:</a:t>
            </a:r>
          </a:p>
          <a:p>
            <a:pPr marL="50800" eaLnBrk="1" fontAlgn="auto" hangingPunct="1">
              <a:spcBef>
                <a:spcPts val="0"/>
              </a:spcBef>
              <a:spcAft>
                <a:spcPts val="0"/>
              </a:spcAft>
              <a:buClr>
                <a:srgbClr val="000000"/>
              </a:buClr>
              <a:buFont typeface="Arial"/>
              <a:buNone/>
              <a:defRPr/>
            </a:pPr>
            <a:endParaRPr lang="en-US" sz="2400" dirty="0">
              <a:latin typeface="Calibri" panose="020F0502020204030204" pitchFamily="34" charset="0"/>
              <a:ea typeface="Arial"/>
              <a:cs typeface="Calibri" panose="020F0502020204030204" pitchFamily="34" charset="0"/>
              <a:sym typeface="Arial"/>
            </a:endParaRPr>
          </a:p>
          <a:p>
            <a:pPr marL="50800" eaLnBrk="1" fontAlgn="auto" hangingPunct="1">
              <a:spcBef>
                <a:spcPts val="0"/>
              </a:spcBef>
              <a:spcAft>
                <a:spcPts val="0"/>
              </a:spcAft>
              <a:buClr>
                <a:srgbClr val="000000"/>
              </a:buClr>
              <a:buFont typeface="Arial"/>
              <a:buNone/>
              <a:defRPr/>
            </a:pPr>
            <a:r>
              <a:rPr lang="en-US" sz="2400" dirty="0">
                <a:latin typeface="Calibri" panose="020F0502020204030204" pitchFamily="34" charset="0"/>
                <a:ea typeface="Arial"/>
                <a:cs typeface="Calibri" panose="020F0502020204030204" pitchFamily="34" charset="0"/>
                <a:sym typeface="Arial"/>
                <a:hlinkClick r:id="rId2"/>
              </a:rPr>
              <a:t>https://vote.elections.virginia.gov/voterinformation/publiccontactlookup</a:t>
            </a:r>
            <a:endParaRPr lang="en-US" sz="2400" dirty="0">
              <a:latin typeface="Calibri" panose="020F0502020204030204" pitchFamily="34" charset="0"/>
              <a:ea typeface="Arial"/>
              <a:cs typeface="Calibri" panose="020F0502020204030204" pitchFamily="34" charset="0"/>
              <a:sym typeface="Arial"/>
            </a:endParaRPr>
          </a:p>
          <a:p>
            <a:pPr marL="50800" eaLnBrk="1" fontAlgn="auto" hangingPunct="1">
              <a:spcBef>
                <a:spcPts val="0"/>
              </a:spcBef>
              <a:spcAft>
                <a:spcPts val="0"/>
              </a:spcAft>
              <a:buClr>
                <a:srgbClr val="000000"/>
              </a:buClr>
              <a:buFont typeface="Arial"/>
              <a:buNone/>
              <a:defRPr/>
            </a:pPr>
            <a:endParaRPr lang="en-US" sz="2400" dirty="0">
              <a:latin typeface="Calibri" panose="020F0502020204030204" pitchFamily="34" charset="0"/>
              <a:ea typeface="Arial"/>
              <a:cs typeface="Calibri" panose="020F0502020204030204" pitchFamily="34" charset="0"/>
              <a:sym typeface="Arial"/>
            </a:endParaRPr>
          </a:p>
          <a:p>
            <a:pPr marL="50800" eaLnBrk="1" fontAlgn="auto" hangingPunct="1">
              <a:spcBef>
                <a:spcPts val="0"/>
              </a:spcBef>
              <a:spcAft>
                <a:spcPts val="0"/>
              </a:spcAft>
              <a:buClr>
                <a:srgbClr val="000000"/>
              </a:buClr>
              <a:buFont typeface="Arial"/>
              <a:buNone/>
              <a:defRPr/>
            </a:pPr>
            <a:endParaRPr lang="en-US" sz="2400" kern="0" dirty="0">
              <a:latin typeface="Calibri" panose="020F0502020204030204" pitchFamily="34" charset="0"/>
              <a:ea typeface="Arial"/>
              <a:cs typeface="Calibri" panose="020F0502020204030204" pitchFamily="34" charset="0"/>
              <a:sym typeface="Arial"/>
            </a:endParaRPr>
          </a:p>
          <a:p>
            <a:pPr marL="50800" eaLnBrk="1" fontAlgn="auto" hangingPunct="1">
              <a:spcBef>
                <a:spcPts val="0"/>
              </a:spcBef>
              <a:spcAft>
                <a:spcPts val="0"/>
              </a:spcAft>
              <a:buClr>
                <a:srgbClr val="000000"/>
              </a:buClr>
              <a:buFont typeface="Arial"/>
              <a:buNone/>
              <a:defRPr/>
            </a:pPr>
            <a:endParaRPr lang="en-US" sz="2400" kern="0" dirty="0">
              <a:latin typeface="Calibri" panose="020F0502020204030204" pitchFamily="34" charset="0"/>
              <a:ea typeface="Arial"/>
              <a:cs typeface="Calibri" panose="020F0502020204030204" pitchFamily="34" charset="0"/>
              <a:sym typeface="Arial"/>
            </a:endParaRPr>
          </a:p>
        </p:txBody>
      </p:sp>
    </p:spTree>
    <p:extLst>
      <p:ext uri="{BB962C8B-B14F-4D97-AF65-F5344CB8AC3E}">
        <p14:creationId xmlns:p14="http://schemas.microsoft.com/office/powerpoint/2010/main" val="3820870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414" y="365125"/>
            <a:ext cx="10869448" cy="1325563"/>
          </a:xfrm>
        </p:spPr>
        <p:txBody>
          <a:bodyPr/>
          <a:lstStyle/>
          <a:p>
            <a:pPr algn="ctr"/>
            <a:r>
              <a:rPr lang="en-US"/>
              <a:t>Voter Registration Form 1 </a:t>
            </a:r>
            <a:r>
              <a:rPr lang="mr-IN"/>
              <a:t>–</a:t>
            </a:r>
            <a:r>
              <a:rPr lang="en-US"/>
              <a:t> 3</a:t>
            </a:r>
            <a:br>
              <a:rPr lang="en-US"/>
            </a:br>
            <a:r>
              <a:rPr lang="en-US" sz="3600"/>
              <a:t>Fill out all items with * , email and phone recommended</a:t>
            </a:r>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pic>
        <p:nvPicPr>
          <p:cNvPr id="5" name="Picture 4"/>
          <p:cNvPicPr>
            <a:picLocks noChangeAspect="1"/>
          </p:cNvPicPr>
          <p:nvPr/>
        </p:nvPicPr>
        <p:blipFill>
          <a:blip r:embed="rId2"/>
          <a:stretch>
            <a:fillRect/>
          </a:stretch>
        </p:blipFill>
        <p:spPr>
          <a:xfrm>
            <a:off x="937161" y="2094198"/>
            <a:ext cx="10160000" cy="4469094"/>
          </a:xfrm>
          <a:prstGeom prst="rect">
            <a:avLst/>
          </a:prstGeom>
        </p:spPr>
      </p:pic>
    </p:spTree>
    <p:extLst>
      <p:ext uri="{BB962C8B-B14F-4D97-AF65-F5344CB8AC3E}">
        <p14:creationId xmlns:p14="http://schemas.microsoft.com/office/powerpoint/2010/main" val="3570888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47A3059-69F2-4E12-ACD8-A5FE281919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4CA642-94AB-3B4C-84FA-A43C91FBD634}"/>
              </a:ext>
            </a:extLst>
          </p:cNvPr>
          <p:cNvSpPr>
            <a:spLocks noGrp="1"/>
          </p:cNvSpPr>
          <p:nvPr>
            <p:ph type="ctrTitle"/>
          </p:nvPr>
        </p:nvSpPr>
        <p:spPr>
          <a:xfrm>
            <a:off x="7145654" y="991443"/>
            <a:ext cx="4603001" cy="1087819"/>
          </a:xfrm>
        </p:spPr>
        <p:txBody>
          <a:bodyPr vert="horz" lIns="91440" tIns="45720" rIns="91440" bIns="45720" rtlCol="0" anchor="b">
            <a:normAutofit/>
          </a:bodyPr>
          <a:lstStyle/>
          <a:p>
            <a:pPr algn="l" eaLnBrk="1" hangingPunct="1">
              <a:spcBef>
                <a:spcPct val="0"/>
              </a:spcBef>
            </a:pPr>
            <a:r>
              <a:rPr lang="en-US" sz="3400" kern="1200">
                <a:solidFill>
                  <a:schemeClr val="tx1"/>
                </a:solidFill>
                <a:latin typeface="+mj-lt"/>
                <a:ea typeface="+mj-ea"/>
                <a:cs typeface="+mj-cs"/>
              </a:rPr>
              <a:t>Em</a:t>
            </a:r>
          </a:p>
        </p:txBody>
      </p:sp>
      <p:pic>
        <p:nvPicPr>
          <p:cNvPr id="5" name="Picture 4" descr="Logo, company name&#10;&#10;Description automatically generated">
            <a:extLst>
              <a:ext uri="{FF2B5EF4-FFF2-40B4-BE49-F238E27FC236}">
                <a16:creationId xmlns:a16="http://schemas.microsoft.com/office/drawing/2014/main" id="{9B1684EF-9832-26DA-7EA7-273A13325FE7}"/>
              </a:ext>
            </a:extLst>
          </p:cNvPr>
          <p:cNvPicPr>
            <a:picLocks noChangeAspect="1"/>
          </p:cNvPicPr>
          <p:nvPr/>
        </p:nvPicPr>
        <p:blipFill>
          <a:blip r:embed="rId3"/>
          <a:stretch>
            <a:fillRect/>
          </a:stretch>
        </p:blipFill>
        <p:spPr>
          <a:xfrm rot="10800000" flipH="1" flipV="1">
            <a:off x="1650263" y="793989"/>
            <a:ext cx="8948306" cy="1782795"/>
          </a:xfrm>
          <a:prstGeom prst="rect">
            <a:avLst/>
          </a:prstGeom>
        </p:spPr>
      </p:pic>
      <p:sp>
        <p:nvSpPr>
          <p:cNvPr id="12" name="Rectangle 11">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383398"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55" y="2285541"/>
            <a:ext cx="4526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ubtitle 2">
            <a:extLst>
              <a:ext uri="{FF2B5EF4-FFF2-40B4-BE49-F238E27FC236}">
                <a16:creationId xmlns:a16="http://schemas.microsoft.com/office/drawing/2014/main" id="{1F01CEEF-13BB-2846-9A6A-782654355563}"/>
              </a:ext>
            </a:extLst>
          </p:cNvPr>
          <p:cNvSpPr>
            <a:spLocks noGrp="1"/>
          </p:cNvSpPr>
          <p:nvPr>
            <p:ph type="subTitle" idx="1"/>
          </p:nvPr>
        </p:nvSpPr>
        <p:spPr>
          <a:xfrm>
            <a:off x="3483291" y="2678705"/>
            <a:ext cx="4603001" cy="3492868"/>
          </a:xfrm>
        </p:spPr>
        <p:txBody>
          <a:bodyPr vert="horz" lIns="91440" tIns="45720" rIns="91440" bIns="45720" rtlCol="0">
            <a:normAutofit/>
          </a:bodyPr>
          <a:lstStyle/>
          <a:p>
            <a:pPr indent="-228600" algn="l" eaLnBrk="1" hangingPunct="1">
              <a:buFont typeface="Arial" panose="020B0604020202020204" pitchFamily="34" charset="0"/>
              <a:buChar char="•"/>
            </a:pPr>
            <a:r>
              <a:rPr lang="en-US" sz="1800" kern="1200" dirty="0">
                <a:solidFill>
                  <a:schemeClr val="tx1"/>
                </a:solidFill>
                <a:latin typeface="+mn-lt"/>
                <a:ea typeface="+mn-ea"/>
                <a:cs typeface="+mn-cs"/>
              </a:rPr>
              <a:t>IF YOU HAVE ANY ADDITIONAL       QUESTIONS PLEASE </a:t>
            </a:r>
          </a:p>
          <a:p>
            <a:pPr indent="-228600" algn="l" eaLnBrk="1" hangingPunct="1">
              <a:buFont typeface="Arial" panose="020B0604020202020204" pitchFamily="34" charset="0"/>
              <a:buChar char="•"/>
            </a:pPr>
            <a:endParaRPr lang="en-US" sz="1800" kern="1200" dirty="0">
              <a:solidFill>
                <a:schemeClr val="tx1"/>
              </a:solidFill>
              <a:latin typeface="+mn-lt"/>
              <a:ea typeface="+mn-ea"/>
              <a:cs typeface="+mn-cs"/>
            </a:endParaRPr>
          </a:p>
          <a:p>
            <a:pPr indent="-228600" algn="l" eaLnBrk="1" hangingPunct="1">
              <a:buFont typeface="Arial" panose="020B0604020202020204" pitchFamily="34" charset="0"/>
              <a:buChar char="•"/>
            </a:pPr>
            <a:r>
              <a:rPr lang="en-US" sz="1800" kern="1200" dirty="0">
                <a:solidFill>
                  <a:schemeClr val="tx1"/>
                </a:solidFill>
                <a:latin typeface="+mn-lt"/>
                <a:ea typeface="+mn-ea"/>
                <a:cs typeface="+mn-cs"/>
              </a:rPr>
              <a:t>EMAIL US!</a:t>
            </a:r>
          </a:p>
          <a:p>
            <a:pPr indent="-228600" algn="l" eaLnBrk="1" hangingPunct="1">
              <a:buFont typeface="Arial" panose="020B0604020202020204" pitchFamily="34" charset="0"/>
              <a:buChar char="•"/>
            </a:pPr>
            <a:endParaRPr lang="en-US" sz="1800" kern="1200" dirty="0">
              <a:solidFill>
                <a:schemeClr val="tx1"/>
              </a:solidFill>
              <a:latin typeface="+mn-lt"/>
              <a:ea typeface="+mn-ea"/>
              <a:cs typeface="+mn-cs"/>
            </a:endParaRPr>
          </a:p>
          <a:p>
            <a:pPr indent="-228600" algn="l" eaLnBrk="1" hangingPunct="1">
              <a:buFont typeface="Arial" panose="020B0604020202020204" pitchFamily="34" charset="0"/>
              <a:buChar char="•"/>
            </a:pPr>
            <a:r>
              <a:rPr lang="en-US" sz="1800" kern="1200" dirty="0">
                <a:solidFill>
                  <a:schemeClr val="tx1"/>
                </a:solidFill>
                <a:latin typeface="+mn-lt"/>
                <a:ea typeface="+mn-ea"/>
                <a:cs typeface="+mn-cs"/>
              </a:rPr>
              <a:t>LWVARLINGTONVA@GMAIL.COM</a:t>
            </a:r>
          </a:p>
        </p:txBody>
      </p:sp>
    </p:spTree>
    <p:extLst>
      <p:ext uri="{BB962C8B-B14F-4D97-AF65-F5344CB8AC3E}">
        <p14:creationId xmlns:p14="http://schemas.microsoft.com/office/powerpoint/2010/main" val="2908980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Voter Registration Form </a:t>
            </a:r>
            <a:r>
              <a:rPr lang="mr-IN"/>
              <a:t>–</a:t>
            </a:r>
            <a:r>
              <a:rPr lang="en-US"/>
              <a:t> 4</a:t>
            </a:r>
            <a:br>
              <a:rPr lang="en-US"/>
            </a:br>
            <a:r>
              <a:rPr lang="en-US" sz="3200"/>
              <a:t>Does not apply to most people</a:t>
            </a:r>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pic>
        <p:nvPicPr>
          <p:cNvPr id="5" name="Picture 4"/>
          <p:cNvPicPr>
            <a:picLocks noChangeAspect="1"/>
          </p:cNvPicPr>
          <p:nvPr/>
        </p:nvPicPr>
        <p:blipFill>
          <a:blip r:embed="rId2"/>
          <a:stretch>
            <a:fillRect/>
          </a:stretch>
        </p:blipFill>
        <p:spPr>
          <a:xfrm>
            <a:off x="735724" y="1797270"/>
            <a:ext cx="10919838" cy="3668110"/>
          </a:xfrm>
          <a:prstGeom prst="rect">
            <a:avLst/>
          </a:prstGeom>
        </p:spPr>
      </p:pic>
    </p:spTree>
    <p:extLst>
      <p:ext uri="{BB962C8B-B14F-4D97-AF65-F5344CB8AC3E}">
        <p14:creationId xmlns:p14="http://schemas.microsoft.com/office/powerpoint/2010/main" val="2617057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Voter Registration Form </a:t>
            </a:r>
            <a:r>
              <a:rPr lang="mr-IN"/>
              <a:t>–</a:t>
            </a:r>
            <a:r>
              <a:rPr lang="en-US"/>
              <a:t> 5 - 7</a:t>
            </a:r>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pic>
        <p:nvPicPr>
          <p:cNvPr id="5" name="Picture 4"/>
          <p:cNvPicPr>
            <a:picLocks noChangeAspect="1"/>
          </p:cNvPicPr>
          <p:nvPr/>
        </p:nvPicPr>
        <p:blipFill>
          <a:blip r:embed="rId2"/>
          <a:stretch>
            <a:fillRect/>
          </a:stretch>
        </p:blipFill>
        <p:spPr>
          <a:xfrm>
            <a:off x="779517" y="1611586"/>
            <a:ext cx="10308895" cy="5107523"/>
          </a:xfrm>
          <a:prstGeom prst="rect">
            <a:avLst/>
          </a:prstGeom>
        </p:spPr>
      </p:pic>
    </p:spTree>
    <p:extLst>
      <p:ext uri="{BB962C8B-B14F-4D97-AF65-F5344CB8AC3E}">
        <p14:creationId xmlns:p14="http://schemas.microsoft.com/office/powerpoint/2010/main" val="1796421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Google Shape;145;p20">
            <a:extLst>
              <a:ext uri="{FF2B5EF4-FFF2-40B4-BE49-F238E27FC236}">
                <a16:creationId xmlns:a16="http://schemas.microsoft.com/office/drawing/2014/main" id="{42A3E314-D9D5-4D8B-955E-F1A7FF3EF7A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31531">
            <a:off x="4695825" y="4214813"/>
            <a:ext cx="5510213" cy="3038475"/>
          </a:xfrm>
          <a:prstGeom prst="rect">
            <a:avLst/>
          </a:prstGeom>
          <a:noFill/>
          <a:ln w="9525">
            <a:solidFill>
              <a:srgbClr val="0000FF"/>
            </a:solidFill>
            <a:miter lim="800000"/>
            <a:headEnd/>
            <a:tailEnd/>
          </a:ln>
          <a:extLst>
            <a:ext uri="{909E8E84-426E-40dd-AFC4-6F175D3DCCD1}">
              <a14:hiddenFill xmlns="" xmlns:a14="http://schemas.microsoft.com/office/drawing/2010/main">
                <a:solidFill>
                  <a:srgbClr val="FFFFFF"/>
                </a:solidFill>
              </a14:hiddenFill>
            </a:ext>
          </a:extLst>
        </p:spPr>
      </p:pic>
      <p:pic>
        <p:nvPicPr>
          <p:cNvPr id="25603" name="Picture 1">
            <a:extLst>
              <a:ext uri="{FF2B5EF4-FFF2-40B4-BE49-F238E27FC236}">
                <a16:creationId xmlns:a16="http://schemas.microsoft.com/office/drawing/2014/main" id="{B3AF5D97-D395-41DF-AE0F-4888B05561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10753">
            <a:off x="8321675" y="241300"/>
            <a:ext cx="3751263" cy="281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4" name="Google Shape;141;p20">
            <a:extLst>
              <a:ext uri="{FF2B5EF4-FFF2-40B4-BE49-F238E27FC236}">
                <a16:creationId xmlns:a16="http://schemas.microsoft.com/office/drawing/2014/main" id="{2DF767D9-8E41-44AD-9B7F-48FCA5FFEA9C}"/>
              </a:ext>
            </a:extLst>
          </p:cNvPr>
          <p:cNvSpPr txBox="1">
            <a:spLocks noGrp="1" noChangeArrowheads="1"/>
          </p:cNvSpPr>
          <p:nvPr>
            <p:ph type="title"/>
          </p:nvPr>
        </p:nvSpPr>
        <p:spPr>
          <a:xfrm>
            <a:off x="0" y="20638"/>
            <a:ext cx="11176000" cy="1325562"/>
          </a:xfrm>
        </p:spPr>
        <p:txBody>
          <a:bodyPr/>
          <a:lstStyle/>
          <a:p>
            <a:pPr eaLnBrk="1" hangingPunct="1">
              <a:spcBef>
                <a:spcPct val="0"/>
              </a:spcBef>
              <a:spcAft>
                <a:spcPct val="0"/>
              </a:spcAft>
              <a:buClr>
                <a:srgbClr val="000000"/>
              </a:buClr>
              <a:buSzPts val="2800"/>
              <a:buFont typeface="Calibri" panose="020F0502020204030204" pitchFamily="34" charset="0"/>
              <a:buNone/>
            </a:pPr>
            <a:r>
              <a:rPr lang="en-US" altLang="en-US" sz="4800" b="1">
                <a:solidFill>
                  <a:srgbClr val="000000"/>
                </a:solidFill>
                <a:latin typeface="Calibri" panose="020F0502020204030204" pitchFamily="34" charset="0"/>
                <a:cs typeface="Calibri" panose="020F0502020204030204" pitchFamily="34" charset="0"/>
                <a:sym typeface="Calibri" panose="020F0502020204030204" pitchFamily="34" charset="0"/>
              </a:rPr>
              <a:t>You've submitted your application. </a:t>
            </a:r>
            <a:br>
              <a:rPr lang="en-US" altLang="en-US" sz="4800" b="1">
                <a:solidFill>
                  <a:srgbClr val="000000"/>
                </a:solidFill>
                <a:latin typeface="Calibri" panose="020F0502020204030204" pitchFamily="34" charset="0"/>
                <a:cs typeface="Calibri" panose="020F0502020204030204" pitchFamily="34" charset="0"/>
                <a:sym typeface="Calibri" panose="020F0502020204030204" pitchFamily="34" charset="0"/>
              </a:rPr>
            </a:br>
            <a:r>
              <a:rPr lang="en-US" altLang="en-US" sz="4800" b="1">
                <a:solidFill>
                  <a:srgbClr val="000000"/>
                </a:solidFill>
                <a:latin typeface="Calibri" panose="020F0502020204030204" pitchFamily="34" charset="0"/>
                <a:cs typeface="Calibri" panose="020F0502020204030204" pitchFamily="34" charset="0"/>
                <a:sym typeface="Calibri" panose="020F0502020204030204" pitchFamily="34" charset="0"/>
              </a:rPr>
              <a:t> </a:t>
            </a:r>
            <a:r>
              <a:rPr lang="en-US" altLang="en-US" sz="4800" b="1">
                <a:solidFill>
                  <a:srgbClr val="FF0000"/>
                </a:solidFill>
                <a:latin typeface="Calibri" panose="020F0502020204030204" pitchFamily="34" charset="0"/>
                <a:cs typeface="Calibri" panose="020F0502020204030204" pitchFamily="34" charset="0"/>
                <a:sym typeface="Calibri" panose="020F0502020204030204" pitchFamily="34" charset="0"/>
              </a:rPr>
              <a:t>Watch for mail! </a:t>
            </a:r>
            <a:endParaRPr lang="en-US" altLang="en-US" sz="4800" b="1">
              <a:solidFill>
                <a:schemeClr val="tx1"/>
              </a:solidFill>
              <a:latin typeface="Calibri" panose="020F0502020204030204" pitchFamily="34" charset="0"/>
              <a:cs typeface="Calibri" panose="020F0502020204030204" pitchFamily="34" charset="0"/>
              <a:sym typeface="Calibri" panose="020F0502020204030204" pitchFamily="34" charset="0"/>
            </a:endParaRPr>
          </a:p>
        </p:txBody>
      </p:sp>
      <p:sp>
        <p:nvSpPr>
          <p:cNvPr id="143" name="Google Shape;143;p20">
            <a:extLst>
              <a:ext uri="{FF2B5EF4-FFF2-40B4-BE49-F238E27FC236}">
                <a16:creationId xmlns:a16="http://schemas.microsoft.com/office/drawing/2014/main" id="{E10C6641-4DA7-4B7A-8093-BD43C6C8DC17}"/>
              </a:ext>
            </a:extLst>
          </p:cNvPr>
          <p:cNvSpPr txBox="1">
            <a:spLocks noGrp="1"/>
          </p:cNvSpPr>
          <p:nvPr>
            <p:ph type="body" idx="2"/>
          </p:nvPr>
        </p:nvSpPr>
        <p:spPr>
          <a:xfrm>
            <a:off x="36513" y="1685925"/>
            <a:ext cx="10160000" cy="2487613"/>
          </a:xfrm>
        </p:spPr>
        <p:txBody>
          <a:bodyPr>
            <a:noAutofit/>
          </a:bodyPr>
          <a:lstStyle/>
          <a:p>
            <a:pPr marL="0" indent="0" eaLnBrk="1" fontAlgn="auto" hangingPunct="1">
              <a:spcBef>
                <a:spcPts val="0"/>
              </a:spcBef>
              <a:buFont typeface="Arial"/>
              <a:buNone/>
              <a:defRPr/>
            </a:pPr>
            <a:r>
              <a:rPr lang="en-US" sz="4400" b="1" dirty="0"/>
              <a:t>Within 2 weeks you should receive: </a:t>
            </a:r>
          </a:p>
          <a:p>
            <a:pPr marL="571500" indent="-571500" eaLnBrk="1" fontAlgn="auto" hangingPunct="1">
              <a:spcBef>
                <a:spcPts val="0"/>
              </a:spcBef>
              <a:buFont typeface="Wingdings" panose="05000000000000000000" pitchFamily="2" charset="2"/>
              <a:buChar char="ü"/>
              <a:defRPr/>
            </a:pPr>
            <a:r>
              <a:rPr lang="en-US" sz="4400" b="1" dirty="0"/>
              <a:t>A postcard, if successful </a:t>
            </a:r>
          </a:p>
          <a:p>
            <a:pPr marL="0" indent="0" eaLnBrk="1" fontAlgn="auto" hangingPunct="1">
              <a:spcBef>
                <a:spcPts val="0"/>
              </a:spcBef>
              <a:buFont typeface="Arial"/>
              <a:buNone/>
              <a:defRPr/>
            </a:pPr>
            <a:r>
              <a:rPr lang="en-US" sz="3600" b="1" dirty="0"/>
              <a:t>           OR </a:t>
            </a:r>
          </a:p>
          <a:p>
            <a:pPr marL="571500" indent="-571500" eaLnBrk="1" fontAlgn="auto" hangingPunct="1">
              <a:spcBef>
                <a:spcPts val="0"/>
              </a:spcBef>
              <a:buFont typeface="Wingdings" panose="05000000000000000000" pitchFamily="2" charset="2"/>
              <a:buChar char="ü"/>
              <a:defRPr/>
            </a:pPr>
            <a:r>
              <a:rPr lang="en-US" sz="4400" b="1" dirty="0"/>
              <a:t>Another application, if unsuccessful.</a:t>
            </a:r>
            <a:endParaRPr lang="en-US" sz="3200" b="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698DFA-B899-9C46-BB21-5274BD329EA0}"/>
              </a:ext>
            </a:extLst>
          </p:cNvPr>
          <p:cNvSpPr>
            <a:spLocks noGrp="1"/>
          </p:cNvSpPr>
          <p:nvPr>
            <p:ph type="title"/>
          </p:nvPr>
        </p:nvSpPr>
        <p:spPr>
          <a:xfrm>
            <a:off x="838200" y="620742"/>
            <a:ext cx="10515600" cy="1325563"/>
          </a:xfrm>
        </p:spPr>
        <p:txBody>
          <a:bodyPr>
            <a:normAutofit/>
          </a:bodyPr>
          <a:lstStyle/>
          <a:p>
            <a:r>
              <a:rPr lang="en-US">
                <a:solidFill>
                  <a:srgbClr val="FFFFFF"/>
                </a:solidFill>
              </a:rPr>
              <a:t>Be Sure of Your Registration. Check Online.</a:t>
            </a:r>
          </a:p>
        </p:txBody>
      </p:sp>
      <p:cxnSp>
        <p:nvCxnSpPr>
          <p:cNvPr id="16" name="Straight Connector 10">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BE0961B0-E1CC-094F-886B-565AF426FB58}"/>
              </a:ext>
            </a:extLst>
          </p:cNvPr>
          <p:cNvSpPr>
            <a:spLocks noGrp="1"/>
          </p:cNvSpPr>
          <p:nvPr>
            <p:ph type="body" idx="1"/>
          </p:nvPr>
        </p:nvSpPr>
        <p:spPr>
          <a:xfrm>
            <a:off x="288100" y="1881584"/>
            <a:ext cx="5710510" cy="3910617"/>
          </a:xfrm>
          <a:noFill/>
          <a:ln>
            <a:solidFill>
              <a:schemeClr val="tx1"/>
            </a:solidFill>
          </a:ln>
        </p:spPr>
        <p:txBody>
          <a:bodyPr>
            <a:normAutofit/>
          </a:bodyPr>
          <a:lstStyle/>
          <a:p>
            <a:pPr marL="50800" indent="0">
              <a:buNone/>
            </a:pPr>
            <a:r>
              <a:rPr lang="en-US" sz="3200" b="1">
                <a:solidFill>
                  <a:srgbClr val="FFFFFF"/>
                </a:solidFill>
              </a:rPr>
              <a:t>Update your registration if you have….</a:t>
            </a:r>
          </a:p>
          <a:p>
            <a:pPr marL="400050" lvl="1">
              <a:buFont typeface="Wingdings" panose="05000000000000000000" pitchFamily="2" charset="2"/>
              <a:buChar char="ü"/>
            </a:pPr>
            <a:r>
              <a:rPr lang="en-US" sz="3200">
                <a:solidFill>
                  <a:srgbClr val="FFFFFF"/>
                </a:solidFill>
              </a:rPr>
              <a:t>Moved to a new address (even if it is the apartment across the hall or a new dorm room)</a:t>
            </a:r>
          </a:p>
          <a:p>
            <a:pPr marL="400050" lvl="1">
              <a:buFont typeface="Wingdings" panose="05000000000000000000" pitchFamily="2" charset="2"/>
              <a:buChar char="ü"/>
            </a:pPr>
            <a:r>
              <a:rPr lang="en-US" sz="3200">
                <a:solidFill>
                  <a:srgbClr val="FFFFFF"/>
                </a:solidFill>
              </a:rPr>
              <a:t>Changed your name</a:t>
            </a:r>
          </a:p>
          <a:p>
            <a:endParaRPr lang="en-US" sz="2400">
              <a:solidFill>
                <a:srgbClr val="FFFFFF"/>
              </a:solidFill>
            </a:endParaRPr>
          </a:p>
          <a:p>
            <a:endParaRPr lang="en-US" sz="2400">
              <a:solidFill>
                <a:srgbClr val="FFFFFF"/>
              </a:solidFill>
            </a:endParaRPr>
          </a:p>
        </p:txBody>
      </p:sp>
      <p:sp>
        <p:nvSpPr>
          <p:cNvPr id="4" name="Text Placeholder 3">
            <a:extLst>
              <a:ext uri="{FF2B5EF4-FFF2-40B4-BE49-F238E27FC236}">
                <a16:creationId xmlns:a16="http://schemas.microsoft.com/office/drawing/2014/main" id="{D42C084A-7952-6140-8E6E-3EBD20BA4029}"/>
              </a:ext>
            </a:extLst>
          </p:cNvPr>
          <p:cNvSpPr>
            <a:spLocks noGrp="1"/>
          </p:cNvSpPr>
          <p:nvPr>
            <p:ph type="body" idx="2"/>
          </p:nvPr>
        </p:nvSpPr>
        <p:spPr>
          <a:xfrm>
            <a:off x="6318650" y="1881584"/>
            <a:ext cx="5606128" cy="3910618"/>
          </a:xfrm>
          <a:ln>
            <a:solidFill>
              <a:schemeClr val="tx1"/>
            </a:solidFill>
          </a:ln>
        </p:spPr>
        <p:txBody>
          <a:bodyPr>
            <a:normAutofit/>
          </a:bodyPr>
          <a:lstStyle/>
          <a:p>
            <a:pPr marL="50800" indent="0">
              <a:buNone/>
            </a:pPr>
            <a:r>
              <a:rPr lang="en-US" sz="3200" b="1" dirty="0">
                <a:solidFill>
                  <a:srgbClr val="FFFFFF"/>
                </a:solidFill>
              </a:rPr>
              <a:t>Check your registration to be sure…</a:t>
            </a:r>
          </a:p>
          <a:p>
            <a:pPr marL="400050" lvl="1">
              <a:buFont typeface="Wingdings" panose="05000000000000000000" pitchFamily="2" charset="2"/>
              <a:buChar char="ü"/>
            </a:pPr>
            <a:r>
              <a:rPr lang="en-US" sz="3200" dirty="0">
                <a:solidFill>
                  <a:srgbClr val="FFFFFF"/>
                </a:solidFill>
              </a:rPr>
              <a:t>No later than Oct. 17, 2022 </a:t>
            </a:r>
          </a:p>
          <a:p>
            <a:pPr marL="400050" lvl="1">
              <a:buFont typeface="Wingdings" panose="05000000000000000000" pitchFamily="2" charset="2"/>
              <a:buChar char="ü"/>
            </a:pPr>
            <a:r>
              <a:rPr lang="en-US" sz="3200" dirty="0">
                <a:solidFill>
                  <a:srgbClr val="FFFFFF"/>
                </a:solidFill>
              </a:rPr>
              <a:t>If you have been registered for a while, make sure the information is correct</a:t>
            </a:r>
          </a:p>
          <a:p>
            <a:pPr marL="50800" indent="0">
              <a:buNone/>
            </a:pPr>
            <a:endParaRPr lang="en-US" sz="2400" dirty="0">
              <a:solidFill>
                <a:srgbClr val="FFFFFF"/>
              </a:solidFill>
            </a:endParaRPr>
          </a:p>
        </p:txBody>
      </p:sp>
      <p:pic>
        <p:nvPicPr>
          <p:cNvPr id="7" name="Picture 6" descr="Logo, company name&#10;&#10;Description automatically generated">
            <a:extLst>
              <a:ext uri="{FF2B5EF4-FFF2-40B4-BE49-F238E27FC236}">
                <a16:creationId xmlns:a16="http://schemas.microsoft.com/office/drawing/2014/main" id="{14710120-ED6D-AA59-EF57-16BDDBFF22A4}"/>
              </a:ext>
            </a:extLst>
          </p:cNvPr>
          <p:cNvPicPr>
            <a:picLocks noChangeAspect="1"/>
          </p:cNvPicPr>
          <p:nvPr/>
        </p:nvPicPr>
        <p:blipFill>
          <a:blip r:embed="rId2"/>
          <a:stretch>
            <a:fillRect/>
          </a:stretch>
        </p:blipFill>
        <p:spPr>
          <a:xfrm>
            <a:off x="1651518" y="5933060"/>
            <a:ext cx="6536094" cy="770985"/>
          </a:xfrm>
          <a:prstGeom prst="rect">
            <a:avLst/>
          </a:prstGeom>
        </p:spPr>
      </p:pic>
    </p:spTree>
    <p:extLst>
      <p:ext uri="{BB962C8B-B14F-4D97-AF65-F5344CB8AC3E}">
        <p14:creationId xmlns:p14="http://schemas.microsoft.com/office/powerpoint/2010/main" val="1080000117"/>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619D02-64AC-5042-8D64-0B1B11E0AC55}"/>
              </a:ext>
            </a:extLst>
          </p:cNvPr>
          <p:cNvSpPr>
            <a:spLocks noGrp="1"/>
          </p:cNvSpPr>
          <p:nvPr>
            <p:ph type="title"/>
          </p:nvPr>
        </p:nvSpPr>
        <p:spPr>
          <a:xfrm>
            <a:off x="1075767" y="1188637"/>
            <a:ext cx="2988234" cy="4480726"/>
          </a:xfrm>
        </p:spPr>
        <p:txBody>
          <a:bodyPr>
            <a:normAutofit/>
          </a:bodyPr>
          <a:lstStyle/>
          <a:p>
            <a:pPr algn="r"/>
            <a:r>
              <a:rPr lang="en-US" sz="4100" b="1"/>
              <a:t>How Long Does Your Registration Last?</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8FA2CA85-29B0-CF43-A370-B56276E07BEC}"/>
              </a:ext>
            </a:extLst>
          </p:cNvPr>
          <p:cNvSpPr>
            <a:spLocks noGrp="1"/>
          </p:cNvSpPr>
          <p:nvPr>
            <p:ph type="body" idx="1"/>
          </p:nvPr>
        </p:nvSpPr>
        <p:spPr>
          <a:xfrm>
            <a:off x="5255259" y="1648870"/>
            <a:ext cx="5642379" cy="3560260"/>
          </a:xfrm>
        </p:spPr>
        <p:txBody>
          <a:bodyPr anchor="ctr">
            <a:normAutofit fontScale="92500" lnSpcReduction="10000"/>
          </a:bodyPr>
          <a:lstStyle/>
          <a:p>
            <a:pPr marL="50800" indent="0">
              <a:buNone/>
            </a:pPr>
            <a:endParaRPr lang="en-US" sz="2400"/>
          </a:p>
          <a:p>
            <a:pPr marL="50800" indent="0">
              <a:buNone/>
            </a:pPr>
            <a:r>
              <a:rPr lang="en-US" sz="4300"/>
              <a:t>Once your registration is complete, you do not have to register again as long as you live in the same place or have kept your name.</a:t>
            </a:r>
          </a:p>
        </p:txBody>
      </p:sp>
      <p:pic>
        <p:nvPicPr>
          <p:cNvPr id="4" name="Picture 3"/>
          <p:cNvPicPr>
            <a:picLocks noChangeAspect="1"/>
          </p:cNvPicPr>
          <p:nvPr/>
        </p:nvPicPr>
        <p:blipFill>
          <a:blip r:embed="rId3"/>
          <a:stretch>
            <a:fillRect/>
          </a:stretch>
        </p:blipFill>
        <p:spPr>
          <a:xfrm>
            <a:off x="3923862" y="6324634"/>
            <a:ext cx="2671379" cy="506999"/>
          </a:xfrm>
          <a:prstGeom prst="rect">
            <a:avLst/>
          </a:prstGeom>
        </p:spPr>
      </p:pic>
    </p:spTree>
    <p:extLst>
      <p:ext uri="{BB962C8B-B14F-4D97-AF65-F5344CB8AC3E}">
        <p14:creationId xmlns:p14="http://schemas.microsoft.com/office/powerpoint/2010/main" val="2651324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6707" y="0"/>
            <a:ext cx="9308370" cy="1153807"/>
          </a:xfrm>
        </p:spPr>
        <p:txBody>
          <a:bodyPr/>
          <a:lstStyle/>
          <a:p>
            <a:pPr algn="ctr"/>
            <a:r>
              <a:rPr lang="en-US" sz="3600" b="1"/>
              <a:t>First Time Vote by Mail Voter</a:t>
            </a:r>
            <a:br>
              <a:rPr lang="en-US" sz="3600" b="1"/>
            </a:br>
            <a:endParaRPr lang="en-US" sz="3600"/>
          </a:p>
        </p:txBody>
      </p:sp>
      <p:sp>
        <p:nvSpPr>
          <p:cNvPr id="3" name="Text Placeholder 2"/>
          <p:cNvSpPr>
            <a:spLocks noGrp="1"/>
          </p:cNvSpPr>
          <p:nvPr>
            <p:ph type="body" idx="1"/>
          </p:nvPr>
        </p:nvSpPr>
        <p:spPr>
          <a:xfrm>
            <a:off x="746790" y="874354"/>
            <a:ext cx="10515600" cy="5777973"/>
          </a:xfrm>
        </p:spPr>
        <p:txBody>
          <a:bodyPr/>
          <a:lstStyle/>
          <a:p>
            <a:pPr marL="571500" indent="-342900">
              <a:buFont typeface="Arial"/>
              <a:buChar char="•"/>
            </a:pPr>
            <a:r>
              <a:rPr lang="en-US">
                <a:solidFill>
                  <a:schemeClr val="tx1">
                    <a:lumMod val="95000"/>
                    <a:lumOff val="5000"/>
                  </a:schemeClr>
                </a:solidFill>
              </a:rPr>
              <a:t>Federal law requires individuals who register </a:t>
            </a:r>
            <a:r>
              <a:rPr lang="en-US" u="sng">
                <a:solidFill>
                  <a:schemeClr val="tx1">
                    <a:lumMod val="95000"/>
                    <a:lumOff val="5000"/>
                  </a:schemeClr>
                </a:solidFill>
              </a:rPr>
              <a:t>by mail</a:t>
            </a:r>
            <a:r>
              <a:rPr lang="en-US">
                <a:solidFill>
                  <a:schemeClr val="tx1">
                    <a:lumMod val="95000"/>
                    <a:lumOff val="5000"/>
                  </a:schemeClr>
                </a:solidFill>
              </a:rPr>
              <a:t>, who are registering for the first time in the state or a new county or city to</a:t>
            </a:r>
          </a:p>
          <a:p>
            <a:pPr marL="1028700" lvl="1" indent="-342900">
              <a:buFont typeface="Arial"/>
              <a:buChar char="•"/>
            </a:pPr>
            <a:r>
              <a:rPr lang="en-US" sz="2400">
                <a:solidFill>
                  <a:schemeClr val="tx1">
                    <a:lumMod val="95000"/>
                    <a:lumOff val="5000"/>
                  </a:schemeClr>
                </a:solidFill>
              </a:rPr>
              <a:t>Vote in person or</a:t>
            </a:r>
          </a:p>
          <a:p>
            <a:pPr marL="1028700" lvl="1" indent="-342900">
              <a:buFont typeface="Arial"/>
              <a:buChar char="•"/>
            </a:pPr>
            <a:r>
              <a:rPr lang="en-US" sz="2400">
                <a:solidFill>
                  <a:schemeClr val="tx1">
                    <a:lumMod val="95000"/>
                    <a:lumOff val="5000"/>
                  </a:schemeClr>
                </a:solidFill>
              </a:rPr>
              <a:t> if they vote by mail, to present a copy of appropriate ID when voting for the first time in a federal election.</a:t>
            </a:r>
          </a:p>
          <a:p>
            <a:pPr marL="571500" indent="-342900">
              <a:buFont typeface="Arial"/>
              <a:buChar char="•"/>
            </a:pPr>
            <a:r>
              <a:rPr lang="en-US">
                <a:solidFill>
                  <a:srgbClr val="0D0D0D"/>
                </a:solidFill>
              </a:rPr>
              <a:t>Voters who receive a notice about this special requirements need to include a copy of one of the following types of ID when returning a completed ballot:</a:t>
            </a:r>
          </a:p>
          <a:p>
            <a:pPr marL="1028700" lvl="1" indent="-342900">
              <a:buFont typeface="Arial"/>
              <a:buChar char="•"/>
            </a:pPr>
            <a:r>
              <a:rPr lang="en-US" sz="2400">
                <a:solidFill>
                  <a:srgbClr val="0D0D0D"/>
                </a:solidFill>
              </a:rPr>
              <a:t>Current Valid Photo ID</a:t>
            </a:r>
          </a:p>
          <a:p>
            <a:pPr marL="1028700" lvl="1" indent="-342900">
              <a:buFont typeface="Arial"/>
              <a:buChar char="•"/>
            </a:pPr>
            <a:r>
              <a:rPr lang="en-US" sz="2400">
                <a:solidFill>
                  <a:srgbClr val="0D0D0D"/>
                </a:solidFill>
              </a:rPr>
              <a:t>Current utility bill, bank statement,  government check or paycheck that shows name and address;</a:t>
            </a:r>
          </a:p>
          <a:p>
            <a:pPr marL="1028700" lvl="1" indent="-342900">
              <a:buFont typeface="Arial"/>
              <a:buChar char="•"/>
            </a:pPr>
            <a:r>
              <a:rPr lang="en-US" sz="2400">
                <a:solidFill>
                  <a:srgbClr val="0D0D0D"/>
                </a:solidFill>
              </a:rPr>
              <a:t>Another government document that shows name and address</a:t>
            </a:r>
          </a:p>
          <a:p>
            <a:pPr marL="571500" indent="-342900">
              <a:buFont typeface="Arial"/>
              <a:buChar char="•"/>
            </a:pPr>
            <a:r>
              <a:rPr lang="en-US">
                <a:solidFill>
                  <a:srgbClr val="0D0D0D"/>
                </a:solidFill>
              </a:rPr>
              <a:t>If ballot returned without ID, It will be treated as a provisional ballot</a:t>
            </a:r>
          </a:p>
          <a:p>
            <a:pPr marL="571500" indent="-342900">
              <a:buFont typeface="Arial"/>
              <a:buChar char="•"/>
            </a:pPr>
            <a:r>
              <a:rPr lang="en-US">
                <a:solidFill>
                  <a:srgbClr val="0D0D0D"/>
                </a:solidFill>
              </a:rPr>
              <a:t>To have ballot count, voter must provide ID to board of elections by deadline applicable to all voters</a:t>
            </a:r>
          </a:p>
        </p:txBody>
      </p:sp>
    </p:spTree>
    <p:extLst>
      <p:ext uri="{BB962C8B-B14F-4D97-AF65-F5344CB8AC3E}">
        <p14:creationId xmlns:p14="http://schemas.microsoft.com/office/powerpoint/2010/main" val="28804199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A2C04-59AE-6706-405F-935E249B65C9}"/>
              </a:ext>
            </a:extLst>
          </p:cNvPr>
          <p:cNvSpPr>
            <a:spLocks noGrp="1"/>
          </p:cNvSpPr>
          <p:nvPr>
            <p:ph type="title"/>
          </p:nvPr>
        </p:nvSpPr>
        <p:spPr>
          <a:xfrm>
            <a:off x="703513" y="232611"/>
            <a:ext cx="10515600" cy="1903496"/>
          </a:xfrm>
        </p:spPr>
        <p:txBody>
          <a:bodyPr/>
          <a:lstStyle/>
          <a:p>
            <a:r>
              <a:rPr lang="en-US" dirty="0"/>
              <a:t>General Election Information </a:t>
            </a:r>
            <a:br>
              <a:rPr lang="en-US" dirty="0"/>
            </a:br>
            <a:r>
              <a:rPr lang="en-US" dirty="0"/>
              <a:t>November 8, 2022</a:t>
            </a:r>
          </a:p>
        </p:txBody>
      </p:sp>
      <p:sp>
        <p:nvSpPr>
          <p:cNvPr id="3" name="Text Placeholder 2">
            <a:extLst>
              <a:ext uri="{FF2B5EF4-FFF2-40B4-BE49-F238E27FC236}">
                <a16:creationId xmlns:a16="http://schemas.microsoft.com/office/drawing/2014/main" id="{0EFF340D-671C-7254-591A-CE4EB8A10848}"/>
              </a:ext>
            </a:extLst>
          </p:cNvPr>
          <p:cNvSpPr>
            <a:spLocks noGrp="1"/>
          </p:cNvSpPr>
          <p:nvPr>
            <p:ph type="body" idx="1"/>
          </p:nvPr>
        </p:nvSpPr>
        <p:spPr>
          <a:xfrm>
            <a:off x="831850" y="2081463"/>
            <a:ext cx="10515600" cy="4008187"/>
          </a:xfrm>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chemeClr val="tx1"/>
                </a:solidFill>
                <a:effectLst/>
                <a:latin typeface="+mj-lt"/>
                <a:ea typeface="Calibri" panose="020F0502020204030204" pitchFamily="34" charset="0"/>
                <a:cs typeface="Times New Roman" panose="02020603050405020304" pitchFamily="18" charset="0"/>
              </a:rPr>
              <a:t>The following offices are on the November 8 ballot*:</a:t>
            </a:r>
          </a:p>
          <a:p>
            <a:pPr marL="342900" marR="0" lvl="0" indent="-342900">
              <a:lnSpc>
                <a:spcPct val="107000"/>
              </a:lnSpc>
              <a:spcBef>
                <a:spcPts val="0"/>
              </a:spcBef>
              <a:spcAft>
                <a:spcPts val="0"/>
              </a:spcAft>
              <a:buFont typeface="Symbol" panose="05050102010706020507" pitchFamily="18" charset="2"/>
              <a:buChar char=""/>
            </a:pPr>
            <a:r>
              <a:rPr lang="en-US" sz="1800" b="1" dirty="0">
                <a:solidFill>
                  <a:schemeClr val="tx1"/>
                </a:solidFill>
                <a:effectLst/>
                <a:latin typeface="+mj-lt"/>
                <a:ea typeface="Calibri" panose="020F0502020204030204" pitchFamily="34" charset="0"/>
                <a:cs typeface="Times New Roman" panose="02020603050405020304" pitchFamily="18" charset="0"/>
              </a:rPr>
              <a:t>U.S. House of Representatives</a:t>
            </a:r>
          </a:p>
          <a:p>
            <a:pPr marL="342900" marR="0" lvl="0" indent="-342900">
              <a:lnSpc>
                <a:spcPct val="107000"/>
              </a:lnSpc>
              <a:spcBef>
                <a:spcPts val="0"/>
              </a:spcBef>
              <a:spcAft>
                <a:spcPts val="0"/>
              </a:spcAft>
              <a:buFont typeface="Symbol" panose="05050102010706020507" pitchFamily="18" charset="2"/>
              <a:buChar char=""/>
            </a:pPr>
            <a:r>
              <a:rPr lang="en-US" sz="1800" b="1" dirty="0">
                <a:solidFill>
                  <a:schemeClr val="tx1"/>
                </a:solidFill>
                <a:effectLst/>
                <a:latin typeface="+mj-lt"/>
                <a:ea typeface="Calibri" panose="020F0502020204030204" pitchFamily="34" charset="0"/>
                <a:cs typeface="Times New Roman" panose="02020603050405020304" pitchFamily="18" charset="0"/>
              </a:rPr>
              <a:t>County Board (1 Seat)</a:t>
            </a:r>
          </a:p>
          <a:p>
            <a:pPr marL="342900" marR="0" lvl="0" indent="-342900">
              <a:lnSpc>
                <a:spcPct val="107000"/>
              </a:lnSpc>
              <a:spcBef>
                <a:spcPts val="0"/>
              </a:spcBef>
              <a:spcAft>
                <a:spcPts val="0"/>
              </a:spcAft>
              <a:buFont typeface="Symbol" panose="05050102010706020507" pitchFamily="18" charset="2"/>
              <a:buChar char=""/>
            </a:pPr>
            <a:r>
              <a:rPr lang="en-US" sz="1800" b="1" dirty="0">
                <a:solidFill>
                  <a:schemeClr val="tx1"/>
                </a:solidFill>
                <a:effectLst/>
                <a:latin typeface="+mj-lt"/>
                <a:ea typeface="Calibri" panose="020F0502020204030204" pitchFamily="34" charset="0"/>
                <a:cs typeface="Times New Roman" panose="02020603050405020304" pitchFamily="18" charset="0"/>
              </a:rPr>
              <a:t>School Board (1 Seat)</a:t>
            </a:r>
          </a:p>
          <a:p>
            <a:pPr marL="0" marR="0">
              <a:lnSpc>
                <a:spcPct val="107000"/>
              </a:lnSpc>
              <a:spcBef>
                <a:spcPts val="0"/>
              </a:spcBef>
              <a:spcAft>
                <a:spcPts val="0"/>
              </a:spcAft>
            </a:pPr>
            <a:r>
              <a:rPr lang="en-US" sz="1800" b="1" dirty="0">
                <a:solidFill>
                  <a:schemeClr val="tx1"/>
                </a:solidFill>
                <a:effectLst/>
                <a:latin typeface="+mj-lt"/>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b="1" dirty="0">
                <a:solidFill>
                  <a:schemeClr val="tx1"/>
                </a:solidFill>
                <a:effectLst/>
                <a:latin typeface="+mj-lt"/>
                <a:ea typeface="Calibri" panose="020F0502020204030204" pitchFamily="34" charset="0"/>
                <a:cs typeface="Times New Roman" panose="02020603050405020304" pitchFamily="18" charset="0"/>
              </a:rPr>
              <a:t>The following bond issues are on the November 8 ballot*:</a:t>
            </a:r>
          </a:p>
          <a:p>
            <a:pPr marL="342900" marR="0" lvl="0" indent="-342900">
              <a:lnSpc>
                <a:spcPct val="107000"/>
              </a:lnSpc>
              <a:spcBef>
                <a:spcPts val="0"/>
              </a:spcBef>
              <a:spcAft>
                <a:spcPts val="0"/>
              </a:spcAft>
              <a:buFont typeface="Symbol" panose="05050102010706020507" pitchFamily="18" charset="2"/>
              <a:buChar char=""/>
            </a:pPr>
            <a:r>
              <a:rPr lang="en-US" sz="1800" b="1" dirty="0">
                <a:solidFill>
                  <a:schemeClr val="tx1"/>
                </a:solidFill>
                <a:effectLst/>
                <a:latin typeface="+mj-lt"/>
                <a:ea typeface="Calibri" panose="020F0502020204030204" pitchFamily="34" charset="0"/>
                <a:cs typeface="Times New Roman" panose="02020603050405020304" pitchFamily="18" charset="0"/>
              </a:rPr>
              <a:t>Metro and Transportation ($52,630,000)</a:t>
            </a:r>
          </a:p>
          <a:p>
            <a:pPr marL="342900" marR="0" lvl="0" indent="-342900">
              <a:lnSpc>
                <a:spcPct val="107000"/>
              </a:lnSpc>
              <a:spcBef>
                <a:spcPts val="0"/>
              </a:spcBef>
              <a:spcAft>
                <a:spcPts val="0"/>
              </a:spcAft>
              <a:buFont typeface="Symbol" panose="05050102010706020507" pitchFamily="18" charset="2"/>
              <a:buChar char=""/>
            </a:pPr>
            <a:r>
              <a:rPr lang="en-US" sz="1800" b="1" dirty="0">
                <a:solidFill>
                  <a:schemeClr val="tx1"/>
                </a:solidFill>
                <a:effectLst/>
                <a:latin typeface="+mj-lt"/>
                <a:ea typeface="Calibri" panose="020F0502020204030204" pitchFamily="34" charset="0"/>
                <a:cs typeface="Times New Roman" panose="02020603050405020304" pitchFamily="18" charset="0"/>
              </a:rPr>
              <a:t>Local Parks and Recreation ($22,460,000)</a:t>
            </a:r>
          </a:p>
          <a:p>
            <a:pPr marL="342900" marR="0" lvl="0" indent="-342900">
              <a:lnSpc>
                <a:spcPct val="107000"/>
              </a:lnSpc>
              <a:spcBef>
                <a:spcPts val="0"/>
              </a:spcBef>
              <a:spcAft>
                <a:spcPts val="0"/>
              </a:spcAft>
              <a:buFont typeface="Symbol" panose="05050102010706020507" pitchFamily="18" charset="2"/>
              <a:buChar char=""/>
            </a:pPr>
            <a:r>
              <a:rPr lang="en-US" sz="1800" b="1" dirty="0">
                <a:solidFill>
                  <a:schemeClr val="tx1"/>
                </a:solidFill>
                <a:effectLst/>
                <a:latin typeface="+mj-lt"/>
                <a:ea typeface="Calibri" panose="020F0502020204030204" pitchFamily="34" charset="0"/>
                <a:cs typeface="Times New Roman" panose="02020603050405020304" pitchFamily="18" charset="0"/>
              </a:rPr>
              <a:t>Community Infrastructure ($53,300,000)</a:t>
            </a:r>
          </a:p>
          <a:p>
            <a:pPr marL="342900" marR="0" lvl="0" indent="-342900">
              <a:lnSpc>
                <a:spcPct val="107000"/>
              </a:lnSpc>
              <a:spcBef>
                <a:spcPts val="0"/>
              </a:spcBef>
              <a:spcAft>
                <a:spcPts val="0"/>
              </a:spcAft>
              <a:buFont typeface="Symbol" panose="05050102010706020507" pitchFamily="18" charset="2"/>
              <a:buChar char=""/>
            </a:pPr>
            <a:r>
              <a:rPr lang="en-US" sz="1800" b="1" dirty="0">
                <a:solidFill>
                  <a:schemeClr val="tx1"/>
                </a:solidFill>
                <a:effectLst/>
                <a:latin typeface="+mj-lt"/>
                <a:ea typeface="Calibri" panose="020F0502020204030204" pitchFamily="34" charset="0"/>
                <a:cs typeface="Times New Roman" panose="02020603050405020304" pitchFamily="18" charset="0"/>
              </a:rPr>
              <a:t>Arlington Public Schools ($165,010,000)</a:t>
            </a:r>
          </a:p>
          <a:p>
            <a:pPr marL="342900" marR="0" lvl="0" indent="-342900">
              <a:lnSpc>
                <a:spcPct val="107000"/>
              </a:lnSpc>
              <a:spcBef>
                <a:spcPts val="0"/>
              </a:spcBef>
              <a:spcAft>
                <a:spcPts val="0"/>
              </a:spcAft>
              <a:buFont typeface="Symbol" panose="05050102010706020507" pitchFamily="18" charset="2"/>
              <a:buChar char=""/>
            </a:pPr>
            <a:r>
              <a:rPr lang="en-US" sz="1800" b="1" dirty="0">
                <a:solidFill>
                  <a:schemeClr val="tx1"/>
                </a:solidFill>
                <a:effectLst/>
                <a:latin typeface="+mj-lt"/>
                <a:ea typeface="Calibri" panose="020F0502020204030204" pitchFamily="34" charset="0"/>
                <a:cs typeface="Times New Roman" panose="02020603050405020304" pitchFamily="18" charset="0"/>
              </a:rPr>
              <a:t>Stormwater ($39,760,000)</a:t>
            </a:r>
          </a:p>
          <a:p>
            <a:pPr marL="342900" marR="0" lvl="0" indent="-342900">
              <a:lnSpc>
                <a:spcPct val="107000"/>
              </a:lnSpc>
              <a:spcBef>
                <a:spcPts val="0"/>
              </a:spcBef>
              <a:spcAft>
                <a:spcPts val="0"/>
              </a:spcAft>
              <a:buFont typeface="Symbol" panose="05050102010706020507" pitchFamily="18" charset="2"/>
              <a:buChar char=""/>
            </a:pPr>
            <a:r>
              <a:rPr lang="en-US" sz="1800" b="1" dirty="0">
                <a:solidFill>
                  <a:schemeClr val="tx1"/>
                </a:solidFill>
                <a:effectLst/>
                <a:latin typeface="+mj-lt"/>
                <a:ea typeface="Calibri" panose="020F0502020204030204" pitchFamily="34" charset="0"/>
                <a:cs typeface="Times New Roman" panose="02020603050405020304" pitchFamily="18" charset="0"/>
              </a:rPr>
              <a:t>Utilities (177,360,000)</a:t>
            </a:r>
          </a:p>
        </p:txBody>
      </p:sp>
    </p:spTree>
    <p:extLst>
      <p:ext uri="{BB962C8B-B14F-4D97-AF65-F5344CB8AC3E}">
        <p14:creationId xmlns:p14="http://schemas.microsoft.com/office/powerpoint/2010/main" val="10344772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2C4040-C0EA-6201-FDE5-DE9C8E2B0622}"/>
              </a:ext>
            </a:extLst>
          </p:cNvPr>
          <p:cNvSpPr>
            <a:spLocks noGrp="1"/>
          </p:cNvSpPr>
          <p:nvPr>
            <p:ph type="body" idx="1"/>
          </p:nvPr>
        </p:nvSpPr>
        <p:spPr>
          <a:xfrm>
            <a:off x="831850" y="569495"/>
            <a:ext cx="10515600" cy="5520155"/>
          </a:xfrm>
        </p:spPr>
        <p:txBody>
          <a:bodyPr/>
          <a:lstStyle/>
          <a:p>
            <a:pPr marL="0" marR="0">
              <a:lnSpc>
                <a:spcPct val="107000"/>
              </a:lnSpc>
              <a:spcBef>
                <a:spcPts val="0"/>
              </a:spcBef>
              <a:spcAft>
                <a:spcPts val="800"/>
              </a:spcAft>
            </a:pPr>
            <a:r>
              <a:rPr lang="en-US" sz="1800" dirty="0">
                <a:solidFill>
                  <a:schemeClr val="tx1"/>
                </a:solidFill>
                <a:effectLst/>
                <a:latin typeface="+mj-lt"/>
                <a:ea typeface="Calibri" panose="020F0502020204030204" pitchFamily="34" charset="0"/>
                <a:cs typeface="Times New Roman" panose="02020603050405020304" pitchFamily="18" charset="0"/>
              </a:rPr>
              <a:t>Dates to Remember</a:t>
            </a:r>
          </a:p>
          <a:p>
            <a:pPr marL="342900" marR="0" lvl="0" indent="-342900">
              <a:lnSpc>
                <a:spcPct val="107000"/>
              </a:lnSpc>
              <a:spcBef>
                <a:spcPts val="0"/>
              </a:spcBef>
              <a:spcAft>
                <a:spcPts val="0"/>
              </a:spcAft>
              <a:buFont typeface="Symbol" panose="05050102010706020507" pitchFamily="18" charset="2"/>
              <a:buChar char=""/>
            </a:pPr>
            <a:r>
              <a:rPr lang="en-US" sz="1800" dirty="0">
                <a:solidFill>
                  <a:schemeClr val="tx1"/>
                </a:solidFill>
                <a:effectLst/>
                <a:latin typeface="+mj-lt"/>
                <a:ea typeface="Calibri" panose="020F0502020204030204" pitchFamily="34" charset="0"/>
                <a:cs typeface="Times New Roman" panose="02020603050405020304" pitchFamily="18" charset="0"/>
              </a:rPr>
              <a:t>Early Voting:  Begins Friday, September 23*</a:t>
            </a:r>
          </a:p>
          <a:p>
            <a:pPr marL="342900" marR="0" lvl="0" indent="-342900">
              <a:lnSpc>
                <a:spcPct val="107000"/>
              </a:lnSpc>
              <a:spcBef>
                <a:spcPts val="0"/>
              </a:spcBef>
              <a:spcAft>
                <a:spcPts val="0"/>
              </a:spcAft>
              <a:buFont typeface="Symbol" panose="05050102010706020507" pitchFamily="18" charset="2"/>
              <a:buChar char=""/>
            </a:pPr>
            <a:r>
              <a:rPr lang="en-US" sz="1800" dirty="0">
                <a:solidFill>
                  <a:schemeClr val="tx1"/>
                </a:solidFill>
                <a:effectLst/>
                <a:latin typeface="+mj-lt"/>
                <a:ea typeface="Calibri" panose="020F0502020204030204" pitchFamily="34" charset="0"/>
                <a:cs typeface="Times New Roman" panose="02020603050405020304" pitchFamily="18" charset="0"/>
              </a:rPr>
              <a:t>Deadline to Register to Vote is Monday, October 17</a:t>
            </a:r>
          </a:p>
          <a:p>
            <a:pPr marL="0" marR="0">
              <a:lnSpc>
                <a:spcPct val="107000"/>
              </a:lnSpc>
              <a:spcBef>
                <a:spcPts val="0"/>
              </a:spcBef>
              <a:spcAft>
                <a:spcPts val="0"/>
              </a:spcAft>
            </a:pPr>
            <a:r>
              <a:rPr lang="en-US" sz="1800" dirty="0">
                <a:solidFill>
                  <a:schemeClr val="tx1"/>
                </a:solidFill>
                <a:effectLst/>
                <a:latin typeface="+mj-lt"/>
                <a:ea typeface="Calibri" panose="020F0502020204030204" pitchFamily="34" charset="0"/>
                <a:cs typeface="Times New Roman" panose="02020603050405020304" pitchFamily="18" charset="0"/>
              </a:rPr>
              <a:t>	https:bit.ly//VoteArlington</a:t>
            </a:r>
          </a:p>
          <a:p>
            <a:pPr marL="342900" marR="0" lvl="0" indent="-342900">
              <a:lnSpc>
                <a:spcPct val="107000"/>
              </a:lnSpc>
              <a:spcBef>
                <a:spcPts val="0"/>
              </a:spcBef>
              <a:spcAft>
                <a:spcPts val="0"/>
              </a:spcAft>
              <a:buFont typeface="Symbol" panose="05050102010706020507" pitchFamily="18" charset="2"/>
              <a:buChar char=""/>
            </a:pPr>
            <a:r>
              <a:rPr lang="en-US" sz="1800" dirty="0">
                <a:solidFill>
                  <a:schemeClr val="tx1"/>
                </a:solidFill>
                <a:effectLst/>
                <a:latin typeface="+mj-lt"/>
                <a:ea typeface="Calibri" panose="020F0502020204030204" pitchFamily="34" charset="0"/>
                <a:cs typeface="Times New Roman" panose="02020603050405020304" pitchFamily="18" charset="0"/>
              </a:rPr>
              <a:t>Deadline to Apply for an Absentee Ballot—October 28 by 5 pm</a:t>
            </a:r>
          </a:p>
          <a:p>
            <a:pPr marL="0" marR="0">
              <a:lnSpc>
                <a:spcPct val="107000"/>
              </a:lnSpc>
              <a:spcBef>
                <a:spcPts val="0"/>
              </a:spcBef>
              <a:spcAft>
                <a:spcPts val="0"/>
              </a:spcAft>
            </a:pPr>
            <a:r>
              <a:rPr lang="en-US" sz="1800" dirty="0">
                <a:solidFill>
                  <a:schemeClr val="tx1"/>
                </a:solidFill>
                <a:effectLst/>
                <a:latin typeface="+mj-lt"/>
                <a:ea typeface="Calibri" panose="020F0502020204030204" pitchFamily="34" charset="0"/>
                <a:cs typeface="Times New Roman" panose="02020603050405020304" pitchFamily="18" charset="0"/>
              </a:rPr>
              <a:t>	https://bit.ly/VoteArlington	</a:t>
            </a:r>
          </a:p>
          <a:p>
            <a:pPr marL="0" marR="0">
              <a:lnSpc>
                <a:spcPct val="107000"/>
              </a:lnSpc>
              <a:spcBef>
                <a:spcPts val="0"/>
              </a:spcBef>
              <a:spcAft>
                <a:spcPts val="800"/>
              </a:spcAft>
            </a:pPr>
            <a:r>
              <a:rPr lang="en-US" sz="1800" dirty="0">
                <a:solidFill>
                  <a:schemeClr val="tx1"/>
                </a:solidFill>
                <a:effectLst/>
                <a:latin typeface="+mj-lt"/>
                <a:ea typeface="Calibri" panose="020F050202020403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15620730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6ED86-EF30-5FAF-74B1-6FAEC5C5A35A}"/>
              </a:ext>
            </a:extLst>
          </p:cNvPr>
          <p:cNvSpPr>
            <a:spLocks noGrp="1"/>
          </p:cNvSpPr>
          <p:nvPr>
            <p:ph type="title"/>
          </p:nvPr>
        </p:nvSpPr>
        <p:spPr>
          <a:xfrm>
            <a:off x="382671" y="418349"/>
            <a:ext cx="10515600" cy="780799"/>
          </a:xfrm>
        </p:spPr>
        <p:txBody>
          <a:bodyPr/>
          <a:lstStyle/>
          <a:p>
            <a:pPr algn="ctr"/>
            <a:r>
              <a:rPr lang="en-US" dirty="0"/>
              <a:t>Early Voting</a:t>
            </a:r>
          </a:p>
        </p:txBody>
      </p:sp>
      <p:sp>
        <p:nvSpPr>
          <p:cNvPr id="3" name="Text Placeholder 2">
            <a:extLst>
              <a:ext uri="{FF2B5EF4-FFF2-40B4-BE49-F238E27FC236}">
                <a16:creationId xmlns:a16="http://schemas.microsoft.com/office/drawing/2014/main" id="{A1F7643E-9FB3-6FE0-757B-23487A9493FE}"/>
              </a:ext>
            </a:extLst>
          </p:cNvPr>
          <p:cNvSpPr>
            <a:spLocks noGrp="1"/>
          </p:cNvSpPr>
          <p:nvPr>
            <p:ph type="body" idx="1"/>
          </p:nvPr>
        </p:nvSpPr>
        <p:spPr>
          <a:xfrm>
            <a:off x="831850" y="1199149"/>
            <a:ext cx="10515600" cy="5240502"/>
          </a:xfrm>
        </p:spPr>
        <p:txBody>
          <a:bodyPr/>
          <a:lstStyle/>
          <a:p>
            <a:pPr marL="0" marR="0" algn="just">
              <a:lnSpc>
                <a:spcPct val="107000"/>
              </a:lnSpc>
              <a:spcBef>
                <a:spcPts val="0"/>
              </a:spcBef>
              <a:spcAft>
                <a:spcPts val="0"/>
              </a:spcAft>
            </a:pPr>
            <a:r>
              <a:rPr lang="fr-FR" sz="1800" u="sng" dirty="0" err="1">
                <a:solidFill>
                  <a:schemeClr val="tx1"/>
                </a:solidFill>
                <a:effectLst/>
                <a:latin typeface="+mj-lt"/>
                <a:ea typeface="Calibri" panose="020F0502020204030204" pitchFamily="34" charset="0"/>
                <a:cs typeface="Times New Roman" panose="02020603050405020304" pitchFamily="18" charset="0"/>
              </a:rPr>
              <a:t>Courthouse</a:t>
            </a:r>
            <a:r>
              <a:rPr lang="fr-FR" sz="1800" u="sng" dirty="0">
                <a:solidFill>
                  <a:schemeClr val="tx1"/>
                </a:solidFill>
                <a:effectLst/>
                <a:latin typeface="+mj-lt"/>
                <a:ea typeface="Calibri" panose="020F0502020204030204" pitchFamily="34" charset="0"/>
                <a:cs typeface="Times New Roman" panose="02020603050405020304" pitchFamily="18" charset="0"/>
              </a:rPr>
              <a:t> Plaza</a:t>
            </a:r>
            <a:endParaRPr lang="en-US" sz="1800" dirty="0">
              <a:solidFill>
                <a:schemeClr val="tx1"/>
              </a:solidFill>
              <a:effectLst/>
              <a:latin typeface="+mj-lt"/>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fr-FR" sz="1800" dirty="0">
                <a:solidFill>
                  <a:schemeClr val="tx1"/>
                </a:solidFill>
                <a:effectLst/>
                <a:latin typeface="+mj-lt"/>
                <a:ea typeface="Calibri" panose="020F0502020204030204" pitchFamily="34" charset="0"/>
                <a:cs typeface="Times New Roman" panose="02020603050405020304" pitchFamily="18" charset="0"/>
              </a:rPr>
              <a:t>	2100 Clarendon Boulevard, Suite 311</a:t>
            </a:r>
            <a:endParaRPr lang="en-US" sz="1800" dirty="0">
              <a:solidFill>
                <a:schemeClr val="tx1"/>
              </a:solidFill>
              <a:effectLst/>
              <a:latin typeface="+mj-lt"/>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fr-FR" sz="1800" dirty="0">
                <a:solidFill>
                  <a:schemeClr val="tx1"/>
                </a:solidFill>
                <a:effectLst/>
                <a:latin typeface="+mj-lt"/>
                <a:ea typeface="Calibri" panose="020F0502020204030204" pitchFamily="34" charset="0"/>
                <a:cs typeface="Times New Roman" panose="02020603050405020304" pitchFamily="18" charset="0"/>
              </a:rPr>
              <a:t>                    </a:t>
            </a:r>
            <a:r>
              <a:rPr lang="en-US" sz="1400" b="1" i="0" dirty="0">
                <a:solidFill>
                  <a:srgbClr val="242628"/>
                </a:solidFill>
                <a:effectLst/>
                <a:latin typeface="Roboto" panose="02000000000000000000" pitchFamily="2" charset="0"/>
              </a:rPr>
              <a:t>September 23 November 4</a:t>
            </a:r>
            <a:br>
              <a:rPr lang="en-US" sz="1400" dirty="0"/>
            </a:br>
            <a:r>
              <a:rPr lang="en-US" sz="1400" dirty="0"/>
              <a:t>                                                                             </a:t>
            </a:r>
            <a:r>
              <a:rPr lang="en-US" sz="1400" b="0" i="0" dirty="0">
                <a:solidFill>
                  <a:srgbClr val="242628"/>
                </a:solidFill>
                <a:effectLst/>
                <a:latin typeface="Roboto" panose="02000000000000000000" pitchFamily="2" charset="0"/>
              </a:rPr>
              <a:t>Mon - Fri......8am - 5pm </a:t>
            </a:r>
            <a:endParaRPr lang="en-US" sz="1800" dirty="0">
              <a:solidFill>
                <a:schemeClr val="tx1"/>
              </a:solidFill>
              <a:effectLst/>
              <a:latin typeface="+mj-lt"/>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fr-FR" sz="1800" dirty="0">
                <a:solidFill>
                  <a:schemeClr val="tx1"/>
                </a:solidFill>
                <a:effectLst/>
                <a:latin typeface="+mj-lt"/>
                <a:ea typeface="Calibri" panose="020F0502020204030204" pitchFamily="34" charset="0"/>
                <a:cs typeface="Times New Roman" panose="02020603050405020304" pitchFamily="18" charset="0"/>
              </a:rPr>
              <a:t>	</a:t>
            </a:r>
            <a:r>
              <a:rPr lang="en-US" sz="1800" dirty="0">
                <a:solidFill>
                  <a:schemeClr val="tx1"/>
                </a:solidFill>
                <a:effectLst/>
                <a:latin typeface="+mj-lt"/>
                <a:ea typeface="Calibri" panose="020F0502020204030204" pitchFamily="34" charset="0"/>
                <a:cs typeface="Times New Roman" panose="02020603050405020304" pitchFamily="18" charset="0"/>
              </a:rPr>
              <a:t>Saturday, October 29 and Saturday, November 5, 9 am-5 pm</a:t>
            </a:r>
          </a:p>
          <a:p>
            <a:pPr marL="0" marR="0" algn="just">
              <a:lnSpc>
                <a:spcPct val="107000"/>
              </a:lnSpc>
              <a:spcBef>
                <a:spcPts val="0"/>
              </a:spcBef>
              <a:spcAft>
                <a:spcPts val="0"/>
              </a:spcAft>
            </a:pPr>
            <a:r>
              <a:rPr lang="en-US" sz="1800" dirty="0">
                <a:solidFill>
                  <a:schemeClr val="tx1"/>
                </a:solidFill>
                <a:effectLst/>
                <a:latin typeface="+mj-lt"/>
                <a:ea typeface="Calibri" panose="020F0502020204030204" pitchFamily="34" charset="0"/>
                <a:cs typeface="Times New Roman" panose="02020603050405020304" pitchFamily="18" charset="0"/>
              </a:rPr>
              <a:t>	Sunday, October 30, 11 am-3 pm</a:t>
            </a:r>
          </a:p>
          <a:p>
            <a:pPr marL="0" marR="0" indent="457200" algn="just">
              <a:lnSpc>
                <a:spcPct val="107000"/>
              </a:lnSpc>
              <a:spcBef>
                <a:spcPts val="0"/>
              </a:spcBef>
              <a:spcAft>
                <a:spcPts val="0"/>
              </a:spcAft>
            </a:pPr>
            <a:r>
              <a:rPr lang="en-US" sz="1800" dirty="0">
                <a:solidFill>
                  <a:schemeClr val="tx1"/>
                </a:solidFill>
                <a:effectLst/>
                <a:latin typeface="+mj-lt"/>
                <a:ea typeface="Calibri" panose="020F0502020204030204" pitchFamily="34" charset="0"/>
                <a:cs typeface="Times New Roman" panose="02020603050405020304" pitchFamily="18" charset="0"/>
              </a:rPr>
              <a:t>Tuesday, Wednesday, Thursday, October 25-27; November 1-3, 8 am-7 pm</a:t>
            </a:r>
          </a:p>
          <a:p>
            <a:pPr marL="0" marR="0" algn="just">
              <a:lnSpc>
                <a:spcPct val="107000"/>
              </a:lnSpc>
              <a:spcBef>
                <a:spcPts val="0"/>
              </a:spcBef>
              <a:spcAft>
                <a:spcPts val="0"/>
              </a:spcAft>
            </a:pPr>
            <a:r>
              <a:rPr lang="en-US" sz="1800" dirty="0">
                <a:solidFill>
                  <a:schemeClr val="tx1"/>
                </a:solidFill>
                <a:effectLst/>
                <a:latin typeface="+mj-lt"/>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1800" dirty="0">
                <a:solidFill>
                  <a:schemeClr val="tx1"/>
                </a:solidFill>
                <a:effectLst/>
                <a:latin typeface="+mj-lt"/>
                <a:ea typeface="Calibri" panose="020F0502020204030204" pitchFamily="34" charset="0"/>
                <a:cs typeface="Times New Roman" panose="02020603050405020304" pitchFamily="18" charset="0"/>
              </a:rPr>
              <a:t>	</a:t>
            </a:r>
            <a:r>
              <a:rPr lang="en-US" sz="1800" u="sng" dirty="0">
                <a:solidFill>
                  <a:schemeClr val="tx1"/>
                </a:solidFill>
                <a:effectLst/>
                <a:latin typeface="+mj-lt"/>
                <a:ea typeface="Calibri" panose="020F0502020204030204" pitchFamily="34" charset="0"/>
                <a:cs typeface="Times New Roman" panose="02020603050405020304" pitchFamily="18" charset="0"/>
              </a:rPr>
              <a:t>Madison Community Center</a:t>
            </a:r>
            <a:endParaRPr lang="en-US" sz="1800" dirty="0">
              <a:solidFill>
                <a:schemeClr val="tx1"/>
              </a:solidFill>
              <a:effectLst/>
              <a:latin typeface="+mj-lt"/>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dirty="0">
                <a:solidFill>
                  <a:schemeClr val="tx1"/>
                </a:solidFill>
                <a:effectLst/>
                <a:latin typeface="+mj-lt"/>
                <a:ea typeface="Calibri" panose="020F0502020204030204" pitchFamily="34" charset="0"/>
                <a:cs typeface="Times New Roman" panose="02020603050405020304" pitchFamily="18" charset="0"/>
              </a:rPr>
              <a:t>	3829 Stafford Street</a:t>
            </a:r>
          </a:p>
          <a:p>
            <a:pPr marL="0" marR="0" algn="just">
              <a:lnSpc>
                <a:spcPct val="107000"/>
              </a:lnSpc>
              <a:spcBef>
                <a:spcPts val="0"/>
              </a:spcBef>
              <a:spcAft>
                <a:spcPts val="0"/>
              </a:spcAft>
            </a:pPr>
            <a:r>
              <a:rPr lang="en-US" sz="1800" dirty="0">
                <a:solidFill>
                  <a:schemeClr val="tx1"/>
                </a:solidFill>
                <a:effectLst/>
                <a:latin typeface="+mj-lt"/>
                <a:ea typeface="Calibri" panose="020F0502020204030204" pitchFamily="34" charset="0"/>
                <a:cs typeface="Times New Roman" panose="02020603050405020304" pitchFamily="18" charset="0"/>
              </a:rPr>
              <a:t>	Saturday, October 29 and Saturday, November 5, 9 am-5 pm</a:t>
            </a:r>
          </a:p>
          <a:p>
            <a:pPr marL="0" marR="0" algn="just">
              <a:lnSpc>
                <a:spcPct val="107000"/>
              </a:lnSpc>
              <a:spcBef>
                <a:spcPts val="0"/>
              </a:spcBef>
              <a:spcAft>
                <a:spcPts val="0"/>
              </a:spcAft>
            </a:pPr>
            <a:r>
              <a:rPr lang="en-US" sz="1800" dirty="0">
                <a:solidFill>
                  <a:schemeClr val="tx1"/>
                </a:solidFill>
                <a:effectLst/>
                <a:latin typeface="+mj-lt"/>
                <a:ea typeface="Calibri" panose="020F0502020204030204" pitchFamily="34" charset="0"/>
                <a:cs typeface="Times New Roman" panose="02020603050405020304" pitchFamily="18" charset="0"/>
              </a:rPr>
              <a:t>	Sunday, October 30, 11 am-3 pm</a:t>
            </a:r>
          </a:p>
          <a:p>
            <a:pPr marL="0" marR="0" indent="457200" algn="just">
              <a:lnSpc>
                <a:spcPct val="107000"/>
              </a:lnSpc>
              <a:spcBef>
                <a:spcPts val="0"/>
              </a:spcBef>
              <a:spcAft>
                <a:spcPts val="0"/>
              </a:spcAft>
            </a:pPr>
            <a:r>
              <a:rPr lang="en-US" sz="1800" dirty="0">
                <a:solidFill>
                  <a:schemeClr val="tx1"/>
                </a:solidFill>
                <a:effectLst/>
                <a:latin typeface="+mj-lt"/>
                <a:ea typeface="Calibri" panose="020F0502020204030204" pitchFamily="34" charset="0"/>
                <a:cs typeface="Times New Roman" panose="02020603050405020304" pitchFamily="18" charset="0"/>
              </a:rPr>
              <a:t>Tuesday, Wednesday, Thursday, October 25-27; November 1-3, 2 pm-7 pm</a:t>
            </a:r>
          </a:p>
          <a:p>
            <a:pPr marL="0" marR="0" algn="just">
              <a:lnSpc>
                <a:spcPct val="107000"/>
              </a:lnSpc>
              <a:spcBef>
                <a:spcPts val="0"/>
              </a:spcBef>
              <a:spcAft>
                <a:spcPts val="0"/>
              </a:spcAft>
            </a:pPr>
            <a:r>
              <a:rPr lang="en-US" sz="1800" dirty="0">
                <a:solidFill>
                  <a:schemeClr val="tx1"/>
                </a:solidFill>
                <a:effectLst/>
                <a:latin typeface="+mj-lt"/>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1800" dirty="0">
                <a:solidFill>
                  <a:schemeClr val="tx1"/>
                </a:solidFill>
                <a:effectLst/>
                <a:latin typeface="+mj-lt"/>
                <a:ea typeface="Calibri" panose="020F0502020204030204" pitchFamily="34" charset="0"/>
                <a:cs typeface="Times New Roman" panose="02020603050405020304" pitchFamily="18" charset="0"/>
              </a:rPr>
              <a:t>	</a:t>
            </a:r>
            <a:r>
              <a:rPr lang="en-US" sz="1800" u="sng" dirty="0">
                <a:solidFill>
                  <a:schemeClr val="tx1"/>
                </a:solidFill>
                <a:effectLst/>
                <a:latin typeface="+mj-lt"/>
                <a:ea typeface="Calibri" panose="020F0502020204030204" pitchFamily="34" charset="0"/>
                <a:cs typeface="Times New Roman" panose="02020603050405020304" pitchFamily="18" charset="0"/>
              </a:rPr>
              <a:t>Walter Reed Community Center</a:t>
            </a:r>
            <a:endParaRPr lang="en-US" sz="1800" dirty="0">
              <a:solidFill>
                <a:schemeClr val="tx1"/>
              </a:solidFill>
              <a:effectLst/>
              <a:latin typeface="+mj-lt"/>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0"/>
              </a:spcAft>
            </a:pPr>
            <a:r>
              <a:rPr lang="en-US" sz="1800" dirty="0">
                <a:solidFill>
                  <a:schemeClr val="tx1"/>
                </a:solidFill>
                <a:effectLst/>
                <a:latin typeface="+mj-lt"/>
                <a:ea typeface="Calibri" panose="020F0502020204030204" pitchFamily="34" charset="0"/>
                <a:cs typeface="Times New Roman" panose="02020603050405020304" pitchFamily="18" charset="0"/>
              </a:rPr>
              <a:t>2909 – 16</a:t>
            </a:r>
            <a:r>
              <a:rPr lang="en-US" sz="1800" baseline="30000" dirty="0">
                <a:solidFill>
                  <a:schemeClr val="tx1"/>
                </a:solidFill>
                <a:effectLst/>
                <a:latin typeface="+mj-lt"/>
                <a:ea typeface="Calibri" panose="020F0502020204030204" pitchFamily="34" charset="0"/>
                <a:cs typeface="Times New Roman" panose="02020603050405020304" pitchFamily="18" charset="0"/>
              </a:rPr>
              <a:t>th</a:t>
            </a:r>
            <a:r>
              <a:rPr lang="en-US" sz="1800" dirty="0">
                <a:solidFill>
                  <a:schemeClr val="tx1"/>
                </a:solidFill>
                <a:effectLst/>
                <a:latin typeface="+mj-lt"/>
                <a:ea typeface="Calibri" panose="020F0502020204030204" pitchFamily="34" charset="0"/>
                <a:cs typeface="Times New Roman" panose="02020603050405020304" pitchFamily="18" charset="0"/>
              </a:rPr>
              <a:t> Street South	</a:t>
            </a:r>
          </a:p>
          <a:p>
            <a:pPr marL="0" marR="0" algn="just">
              <a:lnSpc>
                <a:spcPct val="107000"/>
              </a:lnSpc>
              <a:spcBef>
                <a:spcPts val="0"/>
              </a:spcBef>
              <a:spcAft>
                <a:spcPts val="0"/>
              </a:spcAft>
            </a:pPr>
            <a:r>
              <a:rPr lang="en-US" sz="1800" dirty="0">
                <a:solidFill>
                  <a:schemeClr val="tx1"/>
                </a:solidFill>
                <a:effectLst/>
                <a:latin typeface="+mj-lt"/>
                <a:ea typeface="Calibri" panose="020F0502020204030204" pitchFamily="34" charset="0"/>
                <a:cs typeface="Times New Roman" panose="02020603050405020304" pitchFamily="18" charset="0"/>
              </a:rPr>
              <a:t>	Saturday, October 29 and Saturday, November 5, 9 am-5 pm</a:t>
            </a:r>
          </a:p>
          <a:p>
            <a:pPr marL="0" marR="0" algn="just">
              <a:lnSpc>
                <a:spcPct val="107000"/>
              </a:lnSpc>
              <a:spcBef>
                <a:spcPts val="0"/>
              </a:spcBef>
              <a:spcAft>
                <a:spcPts val="0"/>
              </a:spcAft>
            </a:pPr>
            <a:r>
              <a:rPr lang="en-US" sz="1800" dirty="0">
                <a:solidFill>
                  <a:schemeClr val="tx1"/>
                </a:solidFill>
                <a:effectLst/>
                <a:latin typeface="+mj-lt"/>
                <a:ea typeface="Calibri" panose="020F0502020204030204" pitchFamily="34" charset="0"/>
                <a:cs typeface="Times New Roman" panose="02020603050405020304" pitchFamily="18" charset="0"/>
              </a:rPr>
              <a:t>	Sunday, October 30, 11 am-3 pm</a:t>
            </a:r>
          </a:p>
          <a:p>
            <a:pPr marL="0" marR="0" indent="45720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Tuesday, Wednesday, Thursday, October 25-27; November 1-3, 2 pm-7 pm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8929124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A2B11-6AFE-E30A-083A-03F65999B6DF}"/>
              </a:ext>
            </a:extLst>
          </p:cNvPr>
          <p:cNvSpPr>
            <a:spLocks noGrp="1"/>
          </p:cNvSpPr>
          <p:nvPr>
            <p:ph type="title"/>
          </p:nvPr>
        </p:nvSpPr>
        <p:spPr>
          <a:xfrm>
            <a:off x="796132" y="1050132"/>
            <a:ext cx="10515600" cy="1062037"/>
          </a:xfrm>
        </p:spPr>
        <p:txBody>
          <a:bodyPr/>
          <a:lstStyle/>
          <a:p>
            <a:pPr algn="ctr"/>
            <a:r>
              <a:rPr lang="en-US" dirty="0"/>
              <a:t>Drop Boxes	</a:t>
            </a:r>
          </a:p>
        </p:txBody>
      </p:sp>
      <p:sp>
        <p:nvSpPr>
          <p:cNvPr id="3" name="Text Placeholder 2">
            <a:extLst>
              <a:ext uri="{FF2B5EF4-FFF2-40B4-BE49-F238E27FC236}">
                <a16:creationId xmlns:a16="http://schemas.microsoft.com/office/drawing/2014/main" id="{33A96334-9473-A73C-3D48-3D8A0BF4846E}"/>
              </a:ext>
            </a:extLst>
          </p:cNvPr>
          <p:cNvSpPr>
            <a:spLocks noGrp="1"/>
          </p:cNvSpPr>
          <p:nvPr>
            <p:ph type="body" idx="1"/>
          </p:nvPr>
        </p:nvSpPr>
        <p:spPr>
          <a:xfrm>
            <a:off x="831850" y="2364581"/>
            <a:ext cx="10515600" cy="3725069"/>
          </a:xfrm>
        </p:spPr>
        <p:txBody>
          <a:bodyPr/>
          <a:lstStyle/>
          <a:p>
            <a:pPr marL="0" marR="0" algn="just">
              <a:lnSpc>
                <a:spcPct val="107000"/>
              </a:lnSpc>
              <a:spcBef>
                <a:spcPts val="0"/>
              </a:spcBef>
              <a:spcAft>
                <a:spcPts val="0"/>
              </a:spcAft>
            </a:pPr>
            <a:r>
              <a:rPr lang="en-US" sz="1800" dirty="0">
                <a:solidFill>
                  <a:schemeClr val="tx1"/>
                </a:solidFill>
                <a:effectLst/>
                <a:latin typeface="+mn-lt"/>
                <a:ea typeface="Calibri" panose="020F0502020204030204" pitchFamily="34" charset="0"/>
                <a:cs typeface="Times New Roman" panose="02020603050405020304" pitchFamily="18" charset="0"/>
              </a:rPr>
              <a:t>There are 9 drop boxes in Arlington</a:t>
            </a:r>
          </a:p>
          <a:p>
            <a:pPr marL="0" marR="0" algn="just">
              <a:lnSpc>
                <a:spcPct val="107000"/>
              </a:lnSpc>
              <a:spcBef>
                <a:spcPts val="0"/>
              </a:spcBef>
              <a:spcAft>
                <a:spcPts val="0"/>
              </a:spcAft>
            </a:pPr>
            <a:r>
              <a:rPr lang="en-US" sz="1800" dirty="0">
                <a:solidFill>
                  <a:schemeClr val="tx1"/>
                </a:solidFill>
                <a:effectLst/>
                <a:latin typeface="+mn-lt"/>
                <a:ea typeface="Calibri" panose="020F0502020204030204" pitchFamily="34" charset="0"/>
                <a:cs typeface="Times New Roman" panose="02020603050405020304" pitchFamily="18" charset="0"/>
              </a:rPr>
              <a:t>	https://vote.arlington.us/Vote-by-mail/ballot -drop-off</a:t>
            </a:r>
          </a:p>
          <a:p>
            <a:endParaRPr lang="en-US" dirty="0"/>
          </a:p>
        </p:txBody>
      </p:sp>
    </p:spTree>
    <p:extLst>
      <p:ext uri="{BB962C8B-B14F-4D97-AF65-F5344CB8AC3E}">
        <p14:creationId xmlns:p14="http://schemas.microsoft.com/office/powerpoint/2010/main" val="2585296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E65052-B012-4238-9CC2-3E8FF37EEDB3}"/>
              </a:ext>
            </a:extLst>
          </p:cNvPr>
          <p:cNvSpPr txBox="1"/>
          <p:nvPr/>
        </p:nvSpPr>
        <p:spPr>
          <a:xfrm>
            <a:off x="6330461" y="1318845"/>
            <a:ext cx="5351951" cy="1938992"/>
          </a:xfrm>
          <a:prstGeom prst="rect">
            <a:avLst/>
          </a:prstGeom>
          <a:noFill/>
        </p:spPr>
        <p:txBody>
          <a:bodyPr wrap="square">
            <a:spAutoFit/>
          </a:bodyPr>
          <a:lstStyle/>
          <a:p>
            <a:pPr eaLnBrk="1" fontAlgn="auto" hangingPunct="1">
              <a:spcBef>
                <a:spcPts val="0"/>
              </a:spcBef>
              <a:spcAft>
                <a:spcPts val="0"/>
              </a:spcAft>
              <a:buClr>
                <a:srgbClr val="000000"/>
              </a:buClr>
              <a:buFont typeface="Arial"/>
              <a:buNone/>
              <a:defRPr/>
            </a:pPr>
            <a:r>
              <a:rPr lang="en-US" sz="4000" kern="0" dirty="0">
                <a:latin typeface="Calibri" panose="020F0502020204030204" pitchFamily="34" charset="0"/>
                <a:ea typeface="Arial"/>
                <a:cs typeface="Calibri" panose="020F0502020204030204" pitchFamily="34" charset="0"/>
                <a:sym typeface="Arial"/>
              </a:rPr>
              <a:t>102 Year Mission to:</a:t>
            </a:r>
          </a:p>
          <a:p>
            <a:pPr marL="571500" indent="-571500" eaLnBrk="1" fontAlgn="auto" hangingPunct="1">
              <a:spcBef>
                <a:spcPts val="0"/>
              </a:spcBef>
              <a:spcAft>
                <a:spcPts val="0"/>
              </a:spcAft>
              <a:buClr>
                <a:srgbClr val="000000"/>
              </a:buClr>
              <a:buFont typeface="Wingdings" panose="05000000000000000000" pitchFamily="2" charset="2"/>
              <a:buChar char="Ø"/>
              <a:defRPr/>
            </a:pPr>
            <a:r>
              <a:rPr lang="en-US" sz="4000" kern="0" dirty="0">
                <a:latin typeface="Calibri" panose="020F0502020204030204" pitchFamily="34" charset="0"/>
                <a:ea typeface="Arial"/>
                <a:cs typeface="Calibri" panose="020F0502020204030204" pitchFamily="34" charset="0"/>
                <a:sym typeface="Arial"/>
              </a:rPr>
              <a:t>Empower Voters</a:t>
            </a:r>
          </a:p>
          <a:p>
            <a:pPr marL="571500" indent="-571500" eaLnBrk="1" fontAlgn="auto" hangingPunct="1">
              <a:spcBef>
                <a:spcPts val="0"/>
              </a:spcBef>
              <a:spcAft>
                <a:spcPts val="0"/>
              </a:spcAft>
              <a:buClr>
                <a:srgbClr val="000000"/>
              </a:buClr>
              <a:buFont typeface="Wingdings" panose="05000000000000000000" pitchFamily="2" charset="2"/>
              <a:buChar char="Ø"/>
              <a:defRPr/>
            </a:pPr>
            <a:r>
              <a:rPr lang="en-US" sz="4000" kern="0" dirty="0">
                <a:latin typeface="Calibri" panose="020F0502020204030204" pitchFamily="34" charset="0"/>
                <a:ea typeface="Arial"/>
                <a:cs typeface="Calibri" panose="020F0502020204030204" pitchFamily="34" charset="0"/>
                <a:sym typeface="Arial"/>
              </a:rPr>
              <a:t>Defend Democracy</a:t>
            </a:r>
          </a:p>
        </p:txBody>
      </p:sp>
      <p:pic>
        <p:nvPicPr>
          <p:cNvPr id="5124" name="Picture 4">
            <a:extLst>
              <a:ext uri="{FF2B5EF4-FFF2-40B4-BE49-F238E27FC236}">
                <a16:creationId xmlns:a16="http://schemas.microsoft.com/office/drawing/2014/main" id="{D4CE902E-76AE-48EF-9501-5E63A812FD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2447925"/>
            <a:ext cx="5683250" cy="3487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6" name="TextBox 1">
            <a:extLst>
              <a:ext uri="{FF2B5EF4-FFF2-40B4-BE49-F238E27FC236}">
                <a16:creationId xmlns:a16="http://schemas.microsoft.com/office/drawing/2014/main" id="{D34816A0-018F-49D7-A457-AF89747298AD}"/>
              </a:ext>
            </a:extLst>
          </p:cNvPr>
          <p:cNvSpPr txBox="1">
            <a:spLocks noChangeArrowheads="1"/>
          </p:cNvSpPr>
          <p:nvPr/>
        </p:nvSpPr>
        <p:spPr bwMode="auto">
          <a:xfrm>
            <a:off x="127000" y="5969000"/>
            <a:ext cx="1016000" cy="522288"/>
          </a:xfrm>
          <a:prstGeom prst="rect">
            <a:avLst/>
          </a:prstGeom>
          <a:noFill/>
          <a:ln w="127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2800">
                <a:latin typeface="Calibri" panose="020F0502020204030204" pitchFamily="34" charset="0"/>
                <a:cs typeface="Calibri" panose="020F0502020204030204" pitchFamily="34" charset="0"/>
              </a:rPr>
              <a:t>1919</a:t>
            </a:r>
          </a:p>
        </p:txBody>
      </p:sp>
      <p:sp>
        <p:nvSpPr>
          <p:cNvPr id="5127" name="TextBox 2">
            <a:extLst>
              <a:ext uri="{FF2B5EF4-FFF2-40B4-BE49-F238E27FC236}">
                <a16:creationId xmlns:a16="http://schemas.microsoft.com/office/drawing/2014/main" id="{C5AD7E1C-6764-45B8-B085-D06C8B8C67E6}"/>
              </a:ext>
            </a:extLst>
          </p:cNvPr>
          <p:cNvSpPr txBox="1">
            <a:spLocks noChangeArrowheads="1"/>
          </p:cNvSpPr>
          <p:nvPr/>
        </p:nvSpPr>
        <p:spPr bwMode="auto">
          <a:xfrm>
            <a:off x="4741863" y="5969000"/>
            <a:ext cx="912812" cy="522288"/>
          </a:xfrm>
          <a:prstGeom prst="rect">
            <a:avLst/>
          </a:prstGeom>
          <a:noFill/>
          <a:ln w="127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2800" dirty="0">
                <a:latin typeface="Calibri" panose="020F0502020204030204" pitchFamily="34" charset="0"/>
                <a:cs typeface="Calibri" panose="020F0502020204030204" pitchFamily="34" charset="0"/>
              </a:rPr>
              <a:t>2022</a:t>
            </a:r>
          </a:p>
        </p:txBody>
      </p:sp>
      <p:pic>
        <p:nvPicPr>
          <p:cNvPr id="6" name="Picture 5"/>
          <p:cNvPicPr>
            <a:picLocks noChangeAspect="1"/>
          </p:cNvPicPr>
          <p:nvPr/>
        </p:nvPicPr>
        <p:blipFill>
          <a:blip r:embed="rId4"/>
          <a:stretch>
            <a:fillRect/>
          </a:stretch>
        </p:blipFill>
        <p:spPr>
          <a:xfrm>
            <a:off x="7006911" y="3231933"/>
            <a:ext cx="3442123" cy="3341413"/>
          </a:xfrm>
          <a:prstGeom prst="rect">
            <a:avLst/>
          </a:prstGeom>
        </p:spPr>
      </p:pic>
      <p:pic>
        <p:nvPicPr>
          <p:cNvPr id="8" name="Picture 7" descr="Logo, company name&#10;&#10;Description automatically generated">
            <a:extLst>
              <a:ext uri="{FF2B5EF4-FFF2-40B4-BE49-F238E27FC236}">
                <a16:creationId xmlns:a16="http://schemas.microsoft.com/office/drawing/2014/main" id="{197654DE-99F4-3AC6-4572-6BBCA248F408}"/>
              </a:ext>
            </a:extLst>
          </p:cNvPr>
          <p:cNvPicPr>
            <a:picLocks noChangeAspect="1"/>
          </p:cNvPicPr>
          <p:nvPr/>
        </p:nvPicPr>
        <p:blipFill>
          <a:blip r:embed="rId5"/>
          <a:stretch>
            <a:fillRect/>
          </a:stretch>
        </p:blipFill>
        <p:spPr>
          <a:xfrm rot="10800000" flipH="1" flipV="1">
            <a:off x="-1555217" y="96373"/>
            <a:ext cx="7584389" cy="1786021"/>
          </a:xfrm>
          <a:prstGeom prst="rect">
            <a:avLst/>
          </a:prstGeom>
        </p:spPr>
      </p:pic>
    </p:spTree>
    <p:extLst>
      <p:ext uri="{BB962C8B-B14F-4D97-AF65-F5344CB8AC3E}">
        <p14:creationId xmlns:p14="http://schemas.microsoft.com/office/powerpoint/2010/main" val="1531432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CEF4-A945-E8EC-B47B-351A617C0918}"/>
              </a:ext>
            </a:extLst>
          </p:cNvPr>
          <p:cNvSpPr>
            <a:spLocks noGrp="1"/>
          </p:cNvSpPr>
          <p:nvPr>
            <p:ph type="title"/>
          </p:nvPr>
        </p:nvSpPr>
        <p:spPr>
          <a:xfrm>
            <a:off x="831850" y="1571626"/>
            <a:ext cx="10515600" cy="810816"/>
          </a:xfrm>
        </p:spPr>
        <p:txBody>
          <a:bodyPr/>
          <a:lstStyle/>
          <a:p>
            <a:pPr algn="ctr"/>
            <a:r>
              <a:rPr lang="en-US" dirty="0"/>
              <a:t>Candidate Forums</a:t>
            </a:r>
          </a:p>
        </p:txBody>
      </p:sp>
      <p:sp>
        <p:nvSpPr>
          <p:cNvPr id="3" name="Text Placeholder 2">
            <a:extLst>
              <a:ext uri="{FF2B5EF4-FFF2-40B4-BE49-F238E27FC236}">
                <a16:creationId xmlns:a16="http://schemas.microsoft.com/office/drawing/2014/main" id="{78745652-338B-6A33-0C11-B0DF8D613508}"/>
              </a:ext>
            </a:extLst>
          </p:cNvPr>
          <p:cNvSpPr>
            <a:spLocks noGrp="1"/>
          </p:cNvSpPr>
          <p:nvPr>
            <p:ph type="body" idx="1"/>
          </p:nvPr>
        </p:nvSpPr>
        <p:spPr>
          <a:xfrm>
            <a:off x="831850" y="2568179"/>
            <a:ext cx="10515600" cy="3521472"/>
          </a:xfrm>
        </p:spPr>
        <p:txBody>
          <a:bodyPr/>
          <a:lstStyle/>
          <a:p>
            <a:r>
              <a:rPr lang="en-US" b="1" dirty="0">
                <a:solidFill>
                  <a:schemeClr val="tx1"/>
                </a:solidFill>
              </a:rPr>
              <a:t>Arlington School and County Board – Virtual </a:t>
            </a:r>
          </a:p>
          <a:p>
            <a:r>
              <a:rPr lang="en-US" b="1" dirty="0">
                <a:solidFill>
                  <a:schemeClr val="tx1"/>
                </a:solidFill>
              </a:rPr>
              <a:t>Oct 2 – 4 – 5:30 PM - </a:t>
            </a:r>
            <a:r>
              <a:rPr lang="en-US" b="1" dirty="0">
                <a:solidFill>
                  <a:schemeClr val="tx1"/>
                </a:solidFill>
                <a:hlinkClick r:id="rId2">
                  <a:extLst>
                    <a:ext uri="{A12FA001-AC4F-418D-AE19-62706E023703}">
                      <ahyp:hlinkClr xmlns:ahyp="http://schemas.microsoft.com/office/drawing/2018/hyperlinkcolor" val="tx"/>
                    </a:ext>
                  </a:extLst>
                </a:hlinkClick>
              </a:rPr>
              <a:t>https://LWVARLALEXCANDIDATE.eventbrite.com</a:t>
            </a:r>
            <a:endParaRPr lang="en-US" b="1" dirty="0">
              <a:solidFill>
                <a:schemeClr val="tx1"/>
              </a:solidFill>
            </a:endParaRPr>
          </a:p>
          <a:p>
            <a:r>
              <a:rPr lang="en-US" b="1" dirty="0">
                <a:solidFill>
                  <a:schemeClr val="tx1"/>
                </a:solidFill>
              </a:rPr>
              <a:t>8</a:t>
            </a:r>
            <a:r>
              <a:rPr lang="en-US" b="1" baseline="30000" dirty="0">
                <a:solidFill>
                  <a:schemeClr val="tx1"/>
                </a:solidFill>
              </a:rPr>
              <a:t>th</a:t>
            </a:r>
            <a:r>
              <a:rPr lang="en-US" b="1" dirty="0">
                <a:solidFill>
                  <a:schemeClr val="tx1"/>
                </a:solidFill>
              </a:rPr>
              <a:t> Congressional District – Virtual </a:t>
            </a:r>
          </a:p>
          <a:p>
            <a:r>
              <a:rPr lang="en-US" b="1" dirty="0">
                <a:solidFill>
                  <a:schemeClr val="tx1"/>
                </a:solidFill>
              </a:rPr>
              <a:t>Oct 13 – 7:00 – 8:30 PM - </a:t>
            </a:r>
            <a:r>
              <a:rPr lang="en-US" b="1" dirty="0">
                <a:solidFill>
                  <a:schemeClr val="tx1"/>
                </a:solidFill>
                <a:hlinkClick r:id="rId2">
                  <a:extLst>
                    <a:ext uri="{A12FA001-AC4F-418D-AE19-62706E023703}">
                      <ahyp:hlinkClr xmlns:ahyp="http://schemas.microsoft.com/office/drawing/2018/hyperlinkcolor" val="tx"/>
                    </a:ext>
                  </a:extLst>
                </a:hlinkClick>
              </a:rPr>
              <a:t>https://LWV8thdistrictforum.eventbrite.com</a:t>
            </a:r>
            <a:endParaRPr lang="en-US" b="1" dirty="0">
              <a:solidFill>
                <a:schemeClr val="tx1"/>
              </a:solidFill>
            </a:endParaRPr>
          </a:p>
          <a:p>
            <a:r>
              <a:rPr lang="en-US" b="1" dirty="0">
                <a:solidFill>
                  <a:schemeClr val="tx1"/>
                </a:solidFill>
              </a:rPr>
              <a:t>Disability Voting Rights Event</a:t>
            </a:r>
          </a:p>
          <a:p>
            <a:r>
              <a:rPr lang="en-US" b="1" dirty="0">
                <a:solidFill>
                  <a:schemeClr val="tx1"/>
                </a:solidFill>
              </a:rPr>
              <a:t>Oct 15 – 1:00 – 3:00 PM Arlington Central Library</a:t>
            </a:r>
          </a:p>
          <a:p>
            <a:r>
              <a:rPr lang="en-US" b="1" dirty="0">
                <a:solidFill>
                  <a:schemeClr val="tx1"/>
                </a:solidFill>
              </a:rPr>
              <a:t>                  </a:t>
            </a:r>
            <a:r>
              <a:rPr lang="en-US" b="1" dirty="0">
                <a:solidFill>
                  <a:schemeClr val="tx1"/>
                </a:solidFill>
                <a:hlinkClick r:id="rId2">
                  <a:extLst>
                    <a:ext uri="{A12FA001-AC4F-418D-AE19-62706E023703}">
                      <ahyp:hlinkClr xmlns:ahyp="http://schemas.microsoft.com/office/drawing/2018/hyperlinkcolor" val="tx"/>
                    </a:ext>
                  </a:extLst>
                </a:hlinkClick>
              </a:rPr>
              <a:t>https://DisabilityVotingRights.eventbrite.com</a:t>
            </a:r>
            <a:endParaRPr lang="en-US" b="1" dirty="0">
              <a:solidFill>
                <a:schemeClr val="tx1"/>
              </a:solidFill>
            </a:endParaRPr>
          </a:p>
          <a:p>
            <a:endParaRPr lang="en-US" dirty="0"/>
          </a:p>
          <a:p>
            <a:endParaRPr lang="en-US" dirty="0"/>
          </a:p>
        </p:txBody>
      </p:sp>
    </p:spTree>
    <p:extLst>
      <p:ext uri="{BB962C8B-B14F-4D97-AF65-F5344CB8AC3E}">
        <p14:creationId xmlns:p14="http://schemas.microsoft.com/office/powerpoint/2010/main" val="39487679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1490D-ECB0-F042-814D-249C9B64994A}"/>
              </a:ext>
            </a:extLst>
          </p:cNvPr>
          <p:cNvSpPr>
            <a:spLocks noGrp="1"/>
          </p:cNvSpPr>
          <p:nvPr>
            <p:ph type="title"/>
          </p:nvPr>
        </p:nvSpPr>
        <p:spPr/>
        <p:txBody>
          <a:bodyPr/>
          <a:lstStyle/>
          <a:p>
            <a:r>
              <a:rPr lang="en-US" b="1">
                <a:solidFill>
                  <a:srgbClr val="FF0000"/>
                </a:solidFill>
              </a:rPr>
              <a:t>If You Have Questions….</a:t>
            </a:r>
          </a:p>
        </p:txBody>
      </p:sp>
      <p:sp>
        <p:nvSpPr>
          <p:cNvPr id="3" name="Text Placeholder 2">
            <a:extLst>
              <a:ext uri="{FF2B5EF4-FFF2-40B4-BE49-F238E27FC236}">
                <a16:creationId xmlns:a16="http://schemas.microsoft.com/office/drawing/2014/main" id="{B0D64943-0D9E-EB46-B7F6-224484ACFDDC}"/>
              </a:ext>
            </a:extLst>
          </p:cNvPr>
          <p:cNvSpPr>
            <a:spLocks noGrp="1"/>
          </p:cNvSpPr>
          <p:nvPr>
            <p:ph type="body" idx="1"/>
          </p:nvPr>
        </p:nvSpPr>
        <p:spPr>
          <a:xfrm>
            <a:off x="838200" y="1825625"/>
            <a:ext cx="5257800" cy="4351338"/>
          </a:xfrm>
        </p:spPr>
        <p:txBody>
          <a:bodyPr/>
          <a:lstStyle/>
          <a:p>
            <a:pPr marL="50800" indent="0">
              <a:buNone/>
            </a:pPr>
            <a:r>
              <a:rPr lang="en-US" b="1" dirty="0"/>
              <a:t>Alexandria Voter Registration &amp; Elections</a:t>
            </a:r>
          </a:p>
          <a:p>
            <a:pPr marL="50800" indent="0">
              <a:buNone/>
            </a:pPr>
            <a:r>
              <a:rPr lang="en-US" dirty="0">
                <a:hlinkClick r:id="rId3"/>
              </a:rPr>
              <a:t>https://www.alexandriava.gov/Elections</a:t>
            </a:r>
            <a:endParaRPr lang="en-US" dirty="0"/>
          </a:p>
          <a:p>
            <a:pPr marL="50800" indent="0">
              <a:buNone/>
            </a:pPr>
            <a:r>
              <a:rPr lang="en-US" dirty="0"/>
              <a:t> 132 N Royal Street, Suite 100</a:t>
            </a:r>
          </a:p>
          <a:p>
            <a:pPr marL="50800" indent="0">
              <a:buNone/>
            </a:pPr>
            <a:r>
              <a:rPr lang="en-US" dirty="0"/>
              <a:t>Alexandria, VA 22314</a:t>
            </a:r>
          </a:p>
          <a:p>
            <a:pPr marL="50800" indent="0">
              <a:buNone/>
            </a:pPr>
            <a:r>
              <a:rPr lang="en-US" dirty="0"/>
              <a:t>703-746-4050</a:t>
            </a:r>
          </a:p>
          <a:p>
            <a:pPr marL="50800" indent="0">
              <a:buNone/>
            </a:pPr>
            <a:r>
              <a:rPr lang="en-US" dirty="0">
                <a:hlinkClick r:id="rId3"/>
              </a:rPr>
              <a:t>angela.turner@alexandriava.gov</a:t>
            </a:r>
            <a:endParaRPr lang="en-US" dirty="0"/>
          </a:p>
          <a:p>
            <a:pPr marL="50800" indent="0">
              <a:buNone/>
            </a:pPr>
            <a:r>
              <a:rPr lang="en-US" dirty="0"/>
              <a:t>     </a:t>
            </a:r>
          </a:p>
        </p:txBody>
      </p:sp>
      <p:sp>
        <p:nvSpPr>
          <p:cNvPr id="4" name="Text Placeholder 3">
            <a:extLst>
              <a:ext uri="{FF2B5EF4-FFF2-40B4-BE49-F238E27FC236}">
                <a16:creationId xmlns:a16="http://schemas.microsoft.com/office/drawing/2014/main" id="{ACFE3A04-561E-9445-928B-1533295B5678}"/>
              </a:ext>
            </a:extLst>
          </p:cNvPr>
          <p:cNvSpPr>
            <a:spLocks noGrp="1"/>
          </p:cNvSpPr>
          <p:nvPr>
            <p:ph type="body" idx="2"/>
          </p:nvPr>
        </p:nvSpPr>
        <p:spPr/>
        <p:txBody>
          <a:bodyPr/>
          <a:lstStyle/>
          <a:p>
            <a:pPr marL="50800" indent="0">
              <a:buNone/>
            </a:pPr>
            <a:r>
              <a:rPr lang="en-US" b="1"/>
              <a:t>Arlington Voter Registration &amp; Elections</a:t>
            </a:r>
          </a:p>
          <a:p>
            <a:pPr>
              <a:buFont typeface="Wingdings" panose="05000000000000000000" pitchFamily="2" charset="2"/>
              <a:buChar char="Ø"/>
            </a:pPr>
            <a:r>
              <a:rPr lang="en-US">
                <a:hlinkClick r:id="rId3"/>
              </a:rPr>
              <a:t>https://vote.arlingtonva.us/</a:t>
            </a:r>
            <a:endParaRPr lang="en-US"/>
          </a:p>
          <a:p>
            <a:pPr>
              <a:buFont typeface="Wingdings" panose="05000000000000000000" pitchFamily="2" charset="2"/>
              <a:buChar char="Ø"/>
            </a:pPr>
            <a:r>
              <a:rPr lang="en-US"/>
              <a:t>2100 Clarendon Blvd, Suite 320</a:t>
            </a:r>
          </a:p>
          <a:p>
            <a:pPr marL="50800" indent="0">
              <a:buNone/>
            </a:pPr>
            <a:r>
              <a:rPr lang="en-US"/>
              <a:t>      Arlington, VA 22201</a:t>
            </a:r>
          </a:p>
          <a:p>
            <a:pPr marL="50800" indent="0">
              <a:buNone/>
            </a:pPr>
            <a:r>
              <a:rPr lang="en-US"/>
              <a:t>	703-228-3456</a:t>
            </a:r>
          </a:p>
          <a:p>
            <a:pPr>
              <a:buFont typeface="Wingdings" panose="05000000000000000000" pitchFamily="2" charset="2"/>
              <a:buChar char="Ø"/>
            </a:pPr>
            <a:r>
              <a:rPr lang="en-US">
                <a:hlinkClick r:id="rId3"/>
              </a:rPr>
              <a:t>voters@arlingtonva.us</a:t>
            </a:r>
            <a:endParaRPr lang="en-US"/>
          </a:p>
          <a:p>
            <a:pPr>
              <a:buFont typeface="Wingdings" panose="05000000000000000000" pitchFamily="2" charset="2"/>
              <a:buChar char="Ø"/>
            </a:pPr>
            <a:endParaRPr lang="en-US"/>
          </a:p>
        </p:txBody>
      </p:sp>
    </p:spTree>
    <p:extLst>
      <p:ext uri="{BB962C8B-B14F-4D97-AF65-F5344CB8AC3E}">
        <p14:creationId xmlns:p14="http://schemas.microsoft.com/office/powerpoint/2010/main" val="23257751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1490D-ECB0-F042-814D-249C9B64994A}"/>
              </a:ext>
            </a:extLst>
          </p:cNvPr>
          <p:cNvSpPr>
            <a:spLocks noGrp="1"/>
          </p:cNvSpPr>
          <p:nvPr>
            <p:ph type="title"/>
          </p:nvPr>
        </p:nvSpPr>
        <p:spPr/>
        <p:txBody>
          <a:bodyPr/>
          <a:lstStyle/>
          <a:p>
            <a:r>
              <a:rPr lang="en-US" b="1">
                <a:solidFill>
                  <a:srgbClr val="FF0000"/>
                </a:solidFill>
              </a:rPr>
              <a:t>If You Have Questions….</a:t>
            </a:r>
          </a:p>
        </p:txBody>
      </p:sp>
      <p:sp>
        <p:nvSpPr>
          <p:cNvPr id="3" name="Text Placeholder 2">
            <a:extLst>
              <a:ext uri="{FF2B5EF4-FFF2-40B4-BE49-F238E27FC236}">
                <a16:creationId xmlns:a16="http://schemas.microsoft.com/office/drawing/2014/main" id="{B0D64943-0D9E-EB46-B7F6-224484ACFDDC}"/>
              </a:ext>
            </a:extLst>
          </p:cNvPr>
          <p:cNvSpPr>
            <a:spLocks noGrp="1"/>
          </p:cNvSpPr>
          <p:nvPr>
            <p:ph type="body" idx="1"/>
          </p:nvPr>
        </p:nvSpPr>
        <p:spPr>
          <a:xfrm>
            <a:off x="838200" y="1825625"/>
            <a:ext cx="5257800" cy="4351338"/>
          </a:xfrm>
        </p:spPr>
        <p:txBody>
          <a:bodyPr/>
          <a:lstStyle/>
          <a:p>
            <a:pPr marL="50800" indent="0">
              <a:buNone/>
            </a:pPr>
            <a:r>
              <a:rPr lang="en-US" b="1"/>
              <a:t>Virginia Department of Elections (ELECT)</a:t>
            </a:r>
          </a:p>
          <a:p>
            <a:pPr>
              <a:buFont typeface="Wingdings" panose="05000000000000000000" pitchFamily="2" charset="2"/>
              <a:buChar char="Ø"/>
            </a:pPr>
            <a:r>
              <a:rPr lang="en-US">
                <a:hlinkClick r:id="rId3"/>
              </a:rPr>
              <a:t>http://elections.virginia.gov/</a:t>
            </a:r>
            <a:endParaRPr lang="en-US"/>
          </a:p>
          <a:p>
            <a:pPr>
              <a:lnSpc>
                <a:spcPct val="100000"/>
              </a:lnSpc>
              <a:buFont typeface="Wingdings" panose="05000000000000000000" pitchFamily="2" charset="2"/>
              <a:buChar char="Ø"/>
            </a:pPr>
            <a:r>
              <a:rPr lang="en-US"/>
              <a:t>Washington Building, First Floor                                          1100 Bank Street               Richmond 23219-3642       </a:t>
            </a:r>
          </a:p>
          <a:p>
            <a:pPr marL="50800" indent="0">
              <a:lnSpc>
                <a:spcPct val="100000"/>
              </a:lnSpc>
              <a:buNone/>
            </a:pPr>
            <a:r>
              <a:rPr lang="en-US"/>
              <a:t>     	804-864-8901 </a:t>
            </a:r>
          </a:p>
          <a:p>
            <a:pPr algn="thaiDist">
              <a:lnSpc>
                <a:spcPct val="100000"/>
              </a:lnSpc>
              <a:buFont typeface="Wingdings" panose="05000000000000000000" pitchFamily="2" charset="2"/>
              <a:buChar char="Ø"/>
            </a:pPr>
            <a:r>
              <a:rPr lang="en-US">
                <a:hlinkClick r:id="rId3"/>
              </a:rPr>
              <a:t>info@elections.virginia.gov</a:t>
            </a:r>
            <a:r>
              <a:rPr lang="en-US"/>
              <a:t>  </a:t>
            </a:r>
          </a:p>
          <a:p>
            <a:endParaRPr lang="en-US"/>
          </a:p>
        </p:txBody>
      </p:sp>
    </p:spTree>
    <p:extLst>
      <p:ext uri="{BB962C8B-B14F-4D97-AF65-F5344CB8AC3E}">
        <p14:creationId xmlns:p14="http://schemas.microsoft.com/office/powerpoint/2010/main" val="2953047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1490D-ECB0-F042-814D-249C9B64994A}"/>
              </a:ext>
            </a:extLst>
          </p:cNvPr>
          <p:cNvSpPr>
            <a:spLocks noGrp="1"/>
          </p:cNvSpPr>
          <p:nvPr>
            <p:ph type="title"/>
          </p:nvPr>
        </p:nvSpPr>
        <p:spPr/>
        <p:txBody>
          <a:bodyPr/>
          <a:lstStyle/>
          <a:p>
            <a:r>
              <a:rPr lang="en-US" b="1">
                <a:solidFill>
                  <a:srgbClr val="FF0000"/>
                </a:solidFill>
              </a:rPr>
              <a:t>Maryland Information	</a:t>
            </a:r>
          </a:p>
        </p:txBody>
      </p:sp>
      <p:sp>
        <p:nvSpPr>
          <p:cNvPr id="8" name="Text Placeholder 7">
            <a:extLst>
              <a:ext uri="{FF2B5EF4-FFF2-40B4-BE49-F238E27FC236}">
                <a16:creationId xmlns:a16="http://schemas.microsoft.com/office/drawing/2014/main" id="{77BC9A4B-FAD4-402F-86FB-16358B50F73C}"/>
              </a:ext>
            </a:extLst>
          </p:cNvPr>
          <p:cNvSpPr>
            <a:spLocks noGrp="1"/>
          </p:cNvSpPr>
          <p:nvPr>
            <p:ph type="body" idx="1"/>
          </p:nvPr>
        </p:nvSpPr>
        <p:spPr/>
        <p:txBody>
          <a:bodyPr/>
          <a:lstStyle/>
          <a:p>
            <a:pPr marL="0" marR="0">
              <a:lnSpc>
                <a:spcPct val="107000"/>
              </a:lnSpc>
              <a:spcBef>
                <a:spcPts val="0"/>
              </a:spcBef>
              <a:spcAft>
                <a:spcPts val="0"/>
              </a:spcAft>
            </a:pPr>
            <a:r>
              <a:rPr lang="en-US" sz="1800">
                <a:solidFill>
                  <a:srgbClr val="4D5156"/>
                </a:solidFill>
                <a:effectLst/>
                <a:latin typeface="Arial" panose="020B0604020202020204" pitchFamily="34" charset="0"/>
                <a:ea typeface="Times New Roman" panose="02020603050405020304" pitchFamily="18" charset="0"/>
                <a:cs typeface="Times New Roman" panose="02020603050405020304" pitchFamily="18" charset="0"/>
              </a:rPr>
              <a:t>To register in Maryland you must: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500"/>
              </a:lnSpc>
              <a:spcBef>
                <a:spcPts val="0"/>
              </a:spcBef>
              <a:spcAft>
                <a:spcPts val="0"/>
              </a:spcAft>
              <a:buSzPts val="1000"/>
              <a:buFont typeface="Symbol" panose="05050102010706020507" pitchFamily="18" charset="2"/>
              <a:buChar char=""/>
              <a:tabLst>
                <a:tab pos="457200" algn="l"/>
              </a:tabLst>
            </a:pPr>
            <a:endParaRPr lang="en-US" sz="1800">
              <a:solidFill>
                <a:srgbClr val="4D5156"/>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ts val="1500"/>
              </a:lnSpc>
              <a:spcBef>
                <a:spcPts val="0"/>
              </a:spcBef>
              <a:spcAft>
                <a:spcPts val="0"/>
              </a:spcAft>
              <a:buSzPts val="1000"/>
              <a:buFont typeface="Symbol" panose="05050102010706020507" pitchFamily="18" charset="2"/>
              <a:buChar char=""/>
              <a:tabLst>
                <a:tab pos="457200" algn="l"/>
              </a:tabLst>
            </a:pPr>
            <a:r>
              <a:rPr lang="en-US" sz="1800">
                <a:solidFill>
                  <a:srgbClr val="4D5156"/>
                </a:solidFill>
                <a:effectLst/>
                <a:latin typeface="Arial" panose="020B0604020202020204" pitchFamily="34" charset="0"/>
                <a:ea typeface="Times New Roman" panose="02020603050405020304" pitchFamily="18" charset="0"/>
                <a:cs typeface="Times New Roman" panose="02020603050405020304" pitchFamily="18" charset="0"/>
              </a:rPr>
              <a:t>be a U.S. citizen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500"/>
              </a:lnSpc>
              <a:spcBef>
                <a:spcPts val="0"/>
              </a:spcBef>
              <a:spcAft>
                <a:spcPts val="0"/>
              </a:spcAft>
              <a:buSzPts val="1000"/>
              <a:buFont typeface="Symbol" panose="05050102010706020507" pitchFamily="18" charset="2"/>
              <a:buChar char=""/>
              <a:tabLst>
                <a:tab pos="457200" algn="l"/>
              </a:tabLst>
            </a:pPr>
            <a:endParaRPr lang="en-US" sz="1800">
              <a:solidFill>
                <a:srgbClr val="4D5156"/>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ts val="1500"/>
              </a:lnSpc>
              <a:spcBef>
                <a:spcPts val="0"/>
              </a:spcBef>
              <a:spcAft>
                <a:spcPts val="0"/>
              </a:spcAft>
              <a:buSzPts val="1000"/>
              <a:buFont typeface="Symbol" panose="05050102010706020507" pitchFamily="18" charset="2"/>
              <a:buChar char=""/>
              <a:tabLst>
                <a:tab pos="457200" algn="l"/>
              </a:tabLst>
            </a:pPr>
            <a:r>
              <a:rPr lang="en-US" sz="1800">
                <a:solidFill>
                  <a:srgbClr val="4D5156"/>
                </a:solidFill>
                <a:effectLst/>
                <a:latin typeface="Arial" panose="020B0604020202020204" pitchFamily="34" charset="0"/>
                <a:ea typeface="Times New Roman" panose="02020603050405020304" pitchFamily="18" charset="0"/>
                <a:cs typeface="Times New Roman" panose="02020603050405020304" pitchFamily="18" charset="0"/>
              </a:rPr>
              <a:t>be a Maryland resident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500"/>
              </a:lnSpc>
              <a:spcBef>
                <a:spcPts val="0"/>
              </a:spcBef>
              <a:spcAft>
                <a:spcPts val="0"/>
              </a:spcAft>
              <a:buSzPts val="1000"/>
              <a:buFont typeface="Symbol" panose="05050102010706020507" pitchFamily="18" charset="2"/>
              <a:buChar char=""/>
              <a:tabLst>
                <a:tab pos="457200" algn="l"/>
              </a:tabLst>
            </a:pPr>
            <a:endParaRPr lang="en-US" sz="1800">
              <a:solidFill>
                <a:srgbClr val="4D5156"/>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ts val="1500"/>
              </a:lnSpc>
              <a:spcBef>
                <a:spcPts val="0"/>
              </a:spcBef>
              <a:spcAft>
                <a:spcPts val="0"/>
              </a:spcAft>
              <a:buSzPts val="1000"/>
              <a:buFont typeface="Symbol" panose="05050102010706020507" pitchFamily="18" charset="2"/>
              <a:buChar char=""/>
              <a:tabLst>
                <a:tab pos="457200" algn="l"/>
              </a:tabLst>
            </a:pPr>
            <a:r>
              <a:rPr lang="en-US" sz="1800">
                <a:solidFill>
                  <a:srgbClr val="4D5156"/>
                </a:solidFill>
                <a:effectLst/>
                <a:latin typeface="Arial" panose="020B0604020202020204" pitchFamily="34" charset="0"/>
                <a:ea typeface="Times New Roman" panose="02020603050405020304" pitchFamily="18" charset="0"/>
                <a:cs typeface="Times New Roman" panose="02020603050405020304" pitchFamily="18" charset="0"/>
              </a:rPr>
              <a:t>be at least 16 years old, but at least 18 years old to vote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500"/>
              </a:lnSpc>
              <a:spcBef>
                <a:spcPts val="0"/>
              </a:spcBef>
              <a:spcAft>
                <a:spcPts val="0"/>
              </a:spcAft>
              <a:buSzPts val="1000"/>
              <a:buFont typeface="Symbol" panose="05050102010706020507" pitchFamily="18" charset="2"/>
              <a:buChar char=""/>
              <a:tabLst>
                <a:tab pos="457200" algn="l"/>
              </a:tabLst>
            </a:pPr>
            <a:endParaRPr lang="en-US" sz="1800">
              <a:solidFill>
                <a:srgbClr val="4D5156"/>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ts val="1500"/>
              </a:lnSpc>
              <a:spcBef>
                <a:spcPts val="0"/>
              </a:spcBef>
              <a:spcAft>
                <a:spcPts val="0"/>
              </a:spcAft>
              <a:buSzPts val="1000"/>
              <a:buFont typeface="Symbol" panose="05050102010706020507" pitchFamily="18" charset="2"/>
              <a:buChar char=""/>
              <a:tabLst>
                <a:tab pos="457200" algn="l"/>
              </a:tabLst>
            </a:pPr>
            <a:r>
              <a:rPr lang="en-US" sz="1800">
                <a:solidFill>
                  <a:srgbClr val="4D5156"/>
                </a:solidFill>
                <a:effectLst/>
                <a:latin typeface="Arial" panose="020B0604020202020204" pitchFamily="34" charset="0"/>
                <a:ea typeface="Times New Roman" panose="02020603050405020304" pitchFamily="18" charset="0"/>
                <a:cs typeface="Times New Roman" panose="02020603050405020304" pitchFamily="18" charset="0"/>
              </a:rPr>
              <a:t>not be under guardianship for mental disability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500"/>
              </a:lnSpc>
              <a:spcBef>
                <a:spcPts val="0"/>
              </a:spcBef>
              <a:spcAft>
                <a:spcPts val="0"/>
              </a:spcAft>
              <a:buSzPts val="1000"/>
              <a:buFont typeface="Symbol" panose="05050102010706020507" pitchFamily="18" charset="2"/>
              <a:buChar char=""/>
              <a:tabLst>
                <a:tab pos="457200" algn="l"/>
              </a:tabLst>
            </a:pPr>
            <a:endParaRPr lang="en-US" sz="1800">
              <a:solidFill>
                <a:srgbClr val="4D5156"/>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ts val="1500"/>
              </a:lnSpc>
              <a:spcBef>
                <a:spcPts val="0"/>
              </a:spcBef>
              <a:spcAft>
                <a:spcPts val="0"/>
              </a:spcAft>
              <a:buSzPts val="1000"/>
              <a:buFont typeface="Symbol" panose="05050102010706020507" pitchFamily="18" charset="2"/>
              <a:buChar char=""/>
              <a:tabLst>
                <a:tab pos="457200" algn="l"/>
              </a:tabLst>
            </a:pPr>
            <a:r>
              <a:rPr lang="en-US" sz="1800">
                <a:solidFill>
                  <a:srgbClr val="4D5156"/>
                </a:solidFill>
                <a:effectLst/>
                <a:latin typeface="Arial" panose="020B0604020202020204" pitchFamily="34" charset="0"/>
                <a:ea typeface="Times New Roman" panose="02020603050405020304" pitchFamily="18" charset="0"/>
                <a:cs typeface="Times New Roman" panose="02020603050405020304" pitchFamily="18" charset="0"/>
              </a:rPr>
              <a:t>not have been convicted of buying or selling votes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solidFill>
                  <a:srgbClr val="4D5156"/>
                </a:solidFill>
                <a:effectLst/>
                <a:latin typeface="Arial" panose="020B0604020202020204" pitchFamily="34" charset="0"/>
                <a:ea typeface="Times New Roman" panose="02020603050405020304" pitchFamily="18" charset="0"/>
              </a:rPr>
              <a:t>not have been convicted of a felony, or if you have, you have completed serving a court-ordered sentence of imprisonment, including any term of parole or probation for the conviction.</a:t>
            </a:r>
            <a:endParaRPr lang="en-US"/>
          </a:p>
        </p:txBody>
      </p:sp>
      <p:sp>
        <p:nvSpPr>
          <p:cNvPr id="10" name="Text Placeholder 9">
            <a:extLst>
              <a:ext uri="{FF2B5EF4-FFF2-40B4-BE49-F238E27FC236}">
                <a16:creationId xmlns:a16="http://schemas.microsoft.com/office/drawing/2014/main" id="{D1275FA6-27CC-4C92-9FA8-C88592E8C250}"/>
              </a:ext>
            </a:extLst>
          </p:cNvPr>
          <p:cNvSpPr>
            <a:spLocks noGrp="1"/>
          </p:cNvSpPr>
          <p:nvPr>
            <p:ph type="body" idx="2"/>
          </p:nvPr>
        </p:nvSpPr>
        <p:spPr/>
        <p:txBody>
          <a:bodyPr/>
          <a:lstStyle/>
          <a:p>
            <a:r>
              <a:rPr lang="en-US"/>
              <a:t>The deadline to register for the November election is Oct 13, 2020.</a:t>
            </a:r>
          </a:p>
          <a:p>
            <a:r>
              <a:rPr lang="en-US"/>
              <a:t>To register or vote by mail go to:</a:t>
            </a:r>
          </a:p>
          <a:p>
            <a:endParaRPr lang="en-US"/>
          </a:p>
          <a:p>
            <a:r>
              <a:rPr lang="en-US">
                <a:hlinkClick r:id="rId3"/>
              </a:rPr>
              <a:t>https://voterservices.elections.maryland.gov/OnlineVoterRegistration/InstructionsStep1</a:t>
            </a:r>
            <a:endParaRPr lang="en-US"/>
          </a:p>
        </p:txBody>
      </p:sp>
    </p:spTree>
    <p:extLst>
      <p:ext uri="{BB962C8B-B14F-4D97-AF65-F5344CB8AC3E}">
        <p14:creationId xmlns:p14="http://schemas.microsoft.com/office/powerpoint/2010/main" val="37581573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9DAFCB-7003-4BB0-93FD-116F2706AEC4}"/>
              </a:ext>
            </a:extLst>
          </p:cNvPr>
          <p:cNvSpPr>
            <a:spLocks noGrp="1"/>
          </p:cNvSpPr>
          <p:nvPr>
            <p:ph type="title"/>
          </p:nvPr>
        </p:nvSpPr>
        <p:spPr/>
        <p:txBody>
          <a:bodyPr/>
          <a:lstStyle/>
          <a:p>
            <a:r>
              <a:rPr lang="en-US">
                <a:solidFill>
                  <a:srgbClr val="FF0000"/>
                </a:solidFill>
              </a:rPr>
              <a:t>District of Columbia Information</a:t>
            </a:r>
          </a:p>
        </p:txBody>
      </p:sp>
      <p:sp>
        <p:nvSpPr>
          <p:cNvPr id="6" name="Text Placeholder 5">
            <a:extLst>
              <a:ext uri="{FF2B5EF4-FFF2-40B4-BE49-F238E27FC236}">
                <a16:creationId xmlns:a16="http://schemas.microsoft.com/office/drawing/2014/main" id="{6270E604-AD42-4BBE-A888-B96CBA7DBDF5}"/>
              </a:ext>
            </a:extLst>
          </p:cNvPr>
          <p:cNvSpPr>
            <a:spLocks noGrp="1"/>
          </p:cNvSpPr>
          <p:nvPr>
            <p:ph type="body" idx="1"/>
          </p:nvPr>
        </p:nvSpPr>
        <p:spPr>
          <a:xfrm>
            <a:off x="1029352" y="1954203"/>
            <a:ext cx="4990447" cy="4222760"/>
          </a:xfrm>
        </p:spPr>
        <p:txBody>
          <a:bodyPr/>
          <a:lstStyle/>
          <a:p>
            <a:pPr marL="0" marR="0" indent="0">
              <a:lnSpc>
                <a:spcPts val="1500"/>
              </a:lnSpc>
              <a:spcBef>
                <a:spcPts val="0"/>
              </a:spcBef>
              <a:spcAft>
                <a:spcPts val="0"/>
              </a:spcAft>
              <a:buNone/>
            </a:pPr>
            <a:r>
              <a:rPr lang="en-US" sz="1800">
                <a:solidFill>
                  <a:srgbClr val="4D5156"/>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a:solidFill>
                  <a:srgbClr val="4D5156"/>
                </a:solidFill>
                <a:effectLst/>
                <a:latin typeface="Arial" panose="020B0604020202020204" pitchFamily="34" charset="0"/>
                <a:ea typeface="Times New Roman" panose="02020603050405020304" pitchFamily="18" charset="0"/>
                <a:cs typeface="Times New Roman" panose="02020603050405020304" pitchFamily="18" charset="0"/>
              </a:rPr>
              <a:t>To vote in the District of Columbia you must:</a:t>
            </a:r>
          </a:p>
          <a:p>
            <a:pPr marL="0" marR="0" indent="0">
              <a:lnSpc>
                <a:spcPct val="107000"/>
              </a:lnSpc>
              <a:spcBef>
                <a:spcPts val="0"/>
              </a:spcBef>
              <a:spcAft>
                <a:spcPts val="0"/>
              </a:spcAft>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500"/>
              </a:lnSpc>
              <a:spcBef>
                <a:spcPts val="0"/>
              </a:spcBef>
              <a:spcAft>
                <a:spcPts val="0"/>
              </a:spcAft>
              <a:buSzPts val="1000"/>
              <a:buFont typeface="Symbol" panose="05050102010706020507" pitchFamily="18" charset="2"/>
              <a:buChar char=""/>
              <a:tabLst>
                <a:tab pos="457200" algn="l"/>
              </a:tabLst>
            </a:pPr>
            <a:r>
              <a:rPr lang="en-US" sz="1800">
                <a:solidFill>
                  <a:srgbClr val="4D5156"/>
                </a:solidFill>
                <a:effectLst/>
                <a:latin typeface="Arial" panose="020B0604020202020204" pitchFamily="34" charset="0"/>
                <a:ea typeface="Times New Roman" panose="02020603050405020304" pitchFamily="18" charset="0"/>
                <a:cs typeface="Times New Roman" panose="02020603050405020304" pitchFamily="18" charset="0"/>
              </a:rPr>
              <a:t>be a citizen of the United States</a:t>
            </a:r>
          </a:p>
          <a:p>
            <a:pPr marL="0" marR="0" lvl="0" indent="0">
              <a:lnSpc>
                <a:spcPts val="1500"/>
              </a:lnSpc>
              <a:spcBef>
                <a:spcPts val="0"/>
              </a:spcBef>
              <a:spcAft>
                <a:spcPts val="0"/>
              </a:spcAft>
              <a:buSzPts val="1000"/>
              <a:buNone/>
              <a:tabLst>
                <a:tab pos="457200" algn="l"/>
              </a:tabLs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500"/>
              </a:lnSpc>
              <a:spcBef>
                <a:spcPts val="0"/>
              </a:spcBef>
              <a:spcAft>
                <a:spcPts val="0"/>
              </a:spcAft>
              <a:buSzPts val="1000"/>
              <a:buFont typeface="Symbol" panose="05050102010706020507" pitchFamily="18" charset="2"/>
              <a:buChar char=""/>
              <a:tabLst>
                <a:tab pos="457200" algn="l"/>
              </a:tabLst>
            </a:pPr>
            <a:r>
              <a:rPr lang="en-US" sz="1800">
                <a:solidFill>
                  <a:srgbClr val="4D5156"/>
                </a:solidFill>
                <a:effectLst/>
                <a:latin typeface="Arial" panose="020B0604020202020204" pitchFamily="34" charset="0"/>
                <a:ea typeface="Times New Roman" panose="02020603050405020304" pitchFamily="18" charset="0"/>
                <a:cs typeface="Times New Roman" panose="02020603050405020304" pitchFamily="18" charset="0"/>
              </a:rPr>
              <a:t>be a be a resident of the District of Columbia</a:t>
            </a:r>
          </a:p>
          <a:p>
            <a:pPr marL="0" marR="0" lvl="0" indent="0">
              <a:lnSpc>
                <a:spcPts val="1500"/>
              </a:lnSpc>
              <a:spcBef>
                <a:spcPts val="0"/>
              </a:spcBef>
              <a:spcAft>
                <a:spcPts val="0"/>
              </a:spcAft>
              <a:buSzPts val="1000"/>
              <a:buNone/>
              <a:tabLst>
                <a:tab pos="457200" algn="l"/>
              </a:tabLs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500"/>
              </a:lnSpc>
              <a:spcBef>
                <a:spcPts val="0"/>
              </a:spcBef>
              <a:spcAft>
                <a:spcPts val="0"/>
              </a:spcAft>
              <a:buSzPts val="1000"/>
              <a:buFont typeface="Symbol" panose="05050102010706020507" pitchFamily="18" charset="2"/>
              <a:buChar char=""/>
              <a:tabLst>
                <a:tab pos="457200" algn="l"/>
              </a:tabLst>
            </a:pPr>
            <a:r>
              <a:rPr lang="en-US" sz="1800">
                <a:solidFill>
                  <a:srgbClr val="4D5156"/>
                </a:solidFill>
                <a:effectLst/>
                <a:latin typeface="Arial" panose="020B0604020202020204" pitchFamily="34" charset="0"/>
                <a:ea typeface="Times New Roman" panose="02020603050405020304" pitchFamily="18" charset="0"/>
                <a:cs typeface="Times New Roman" panose="02020603050405020304" pitchFamily="18" charset="0"/>
              </a:rPr>
              <a:t>maintain residency in the District of Columbia for at least 30 days prior to the election in which you intend to vote</a:t>
            </a:r>
          </a:p>
          <a:p>
            <a:pPr marL="0" marR="0" lvl="0" indent="0">
              <a:lnSpc>
                <a:spcPts val="1500"/>
              </a:lnSpc>
              <a:spcBef>
                <a:spcPts val="0"/>
              </a:spcBef>
              <a:spcAft>
                <a:spcPts val="0"/>
              </a:spcAft>
              <a:buSzPts val="1000"/>
              <a:buNone/>
              <a:tabLst>
                <a:tab pos="457200" algn="l"/>
              </a:tabLs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500"/>
              </a:lnSpc>
              <a:spcBef>
                <a:spcPts val="0"/>
              </a:spcBef>
              <a:spcAft>
                <a:spcPts val="0"/>
              </a:spcAft>
              <a:buSzPts val="1000"/>
              <a:buFont typeface="Symbol" panose="05050102010706020507" pitchFamily="18" charset="2"/>
              <a:buChar char=""/>
              <a:tabLst>
                <a:tab pos="457200" algn="l"/>
              </a:tabLst>
            </a:pPr>
            <a:r>
              <a:rPr lang="en-US" sz="1800">
                <a:solidFill>
                  <a:srgbClr val="4D5156"/>
                </a:solidFill>
                <a:effectLst/>
                <a:latin typeface="Arial" panose="020B0604020202020204" pitchFamily="34" charset="0"/>
                <a:ea typeface="Times New Roman" panose="02020603050405020304" pitchFamily="18" charset="0"/>
                <a:cs typeface="Times New Roman" panose="02020603050405020304" pitchFamily="18" charset="0"/>
              </a:rPr>
              <a:t>not claim voting residence or the right to vote in another U.S. state or territory</a:t>
            </a:r>
          </a:p>
          <a:p>
            <a:pPr marL="0" marR="0" lvl="0" indent="0">
              <a:lnSpc>
                <a:spcPts val="1500"/>
              </a:lnSpc>
              <a:spcBef>
                <a:spcPts val="0"/>
              </a:spcBef>
              <a:spcAft>
                <a:spcPts val="0"/>
              </a:spcAft>
              <a:buSzPts val="1000"/>
              <a:buNone/>
              <a:tabLst>
                <a:tab pos="457200" algn="l"/>
              </a:tabLs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500"/>
              </a:lnSpc>
              <a:spcBef>
                <a:spcPts val="0"/>
              </a:spcBef>
              <a:spcAft>
                <a:spcPts val="0"/>
              </a:spcAft>
              <a:buSzPts val="1000"/>
              <a:buFont typeface="Symbol" panose="05050102010706020507" pitchFamily="18" charset="2"/>
              <a:buChar char=""/>
              <a:tabLst>
                <a:tab pos="457200" algn="l"/>
              </a:tabLst>
            </a:pPr>
            <a:r>
              <a:rPr lang="en-US" sz="1800">
                <a:solidFill>
                  <a:srgbClr val="4D5156"/>
                </a:solidFill>
                <a:effectLst/>
                <a:latin typeface="Arial" panose="020B0604020202020204" pitchFamily="34" charset="0"/>
                <a:ea typeface="Times New Roman" panose="02020603050405020304" pitchFamily="18" charset="0"/>
                <a:cs typeface="Times New Roman" panose="02020603050405020304" pitchFamily="18" charset="0"/>
              </a:rPr>
              <a:t>be at least 17 years old</a:t>
            </a:r>
          </a:p>
          <a:p>
            <a:pPr marL="0" marR="0" lvl="0" indent="0">
              <a:lnSpc>
                <a:spcPts val="1500"/>
              </a:lnSpc>
              <a:spcBef>
                <a:spcPts val="0"/>
              </a:spcBef>
              <a:spcAft>
                <a:spcPts val="0"/>
              </a:spcAft>
              <a:buSzPts val="1000"/>
              <a:buNone/>
              <a:tabLst>
                <a:tab pos="457200" algn="l"/>
              </a:tabLs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500"/>
              </a:lnSpc>
              <a:spcBef>
                <a:spcPts val="0"/>
              </a:spcBef>
              <a:spcAft>
                <a:spcPts val="0"/>
              </a:spcAft>
              <a:buSzPts val="1000"/>
              <a:buFont typeface="Symbol" panose="05050102010706020507" pitchFamily="18" charset="2"/>
              <a:buChar char=""/>
              <a:tabLst>
                <a:tab pos="457200" algn="l"/>
              </a:tabLst>
            </a:pPr>
            <a:r>
              <a:rPr lang="en-US" sz="1800">
                <a:solidFill>
                  <a:srgbClr val="4D5156"/>
                </a:solidFill>
                <a:effectLst/>
                <a:latin typeface="Arial" panose="020B0604020202020204" pitchFamily="34" charset="0"/>
                <a:ea typeface="Times New Roman" panose="02020603050405020304" pitchFamily="18" charset="0"/>
                <a:cs typeface="Times New Roman" panose="02020603050405020304" pitchFamily="18" charset="0"/>
              </a:rPr>
              <a:t>not be in jail for a felony conviction and </a:t>
            </a:r>
            <a:r>
              <a:rPr lang="en-US" sz="1800">
                <a:solidFill>
                  <a:srgbClr val="4D5156"/>
                </a:solidFill>
                <a:effectLst/>
                <a:latin typeface="Arial" panose="020B0604020202020204" pitchFamily="34" charset="0"/>
                <a:ea typeface="Times New Roman" panose="02020603050405020304" pitchFamily="18" charset="0"/>
              </a:rPr>
              <a:t>not have been found by a court to be legally incompetent to vote</a:t>
            </a:r>
            <a:endParaRPr lang="en-US"/>
          </a:p>
        </p:txBody>
      </p:sp>
      <p:sp>
        <p:nvSpPr>
          <p:cNvPr id="9" name="Text Placeholder 8">
            <a:extLst>
              <a:ext uri="{FF2B5EF4-FFF2-40B4-BE49-F238E27FC236}">
                <a16:creationId xmlns:a16="http://schemas.microsoft.com/office/drawing/2014/main" id="{00DE9ED1-90C0-49D8-A149-9D35417C4C3A}"/>
              </a:ext>
            </a:extLst>
          </p:cNvPr>
          <p:cNvSpPr>
            <a:spLocks noGrp="1"/>
          </p:cNvSpPr>
          <p:nvPr>
            <p:ph type="body" idx="2"/>
          </p:nvPr>
        </p:nvSpPr>
        <p:spPr/>
        <p:txBody>
          <a:bodyPr/>
          <a:lstStyle/>
          <a:p>
            <a:r>
              <a:rPr lang="en-US"/>
              <a:t>DC has same day registration at the polls.</a:t>
            </a:r>
          </a:p>
          <a:p>
            <a:endParaRPr lang="en-US"/>
          </a:p>
          <a:p>
            <a:pPr marL="50800" indent="0">
              <a:buNone/>
            </a:pPr>
            <a:r>
              <a:rPr lang="en-US"/>
              <a:t>For more information</a:t>
            </a:r>
          </a:p>
          <a:p>
            <a:endParaRPr lang="en-US"/>
          </a:p>
          <a:p>
            <a:pPr marL="50800" indent="0">
              <a:buNone/>
            </a:pPr>
            <a:r>
              <a:rPr lang="en-US">
                <a:hlinkClick r:id="rId3"/>
              </a:rPr>
              <a:t>https://www.dcboe.org/FAQS/Voter-Registration</a:t>
            </a:r>
            <a:endParaRPr lang="en-US"/>
          </a:p>
        </p:txBody>
      </p:sp>
    </p:spTree>
    <p:extLst>
      <p:ext uri="{BB962C8B-B14F-4D97-AF65-F5344CB8AC3E}">
        <p14:creationId xmlns:p14="http://schemas.microsoft.com/office/powerpoint/2010/main" val="1443298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10" name="Straight Connector 9">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7A445C-4968-8141-9426-2309B9E06E48}"/>
              </a:ext>
            </a:extLst>
          </p:cNvPr>
          <p:cNvSpPr>
            <a:spLocks noGrp="1"/>
          </p:cNvSpPr>
          <p:nvPr>
            <p:ph type="title"/>
          </p:nvPr>
        </p:nvSpPr>
        <p:spPr>
          <a:xfrm>
            <a:off x="1524000" y="1584683"/>
            <a:ext cx="9144000" cy="4472735"/>
          </a:xfrm>
        </p:spPr>
        <p:txBody>
          <a:bodyPr vert="horz" lIns="91440" tIns="45720" rIns="91440" bIns="45720" rtlCol="0" anchor="ctr">
            <a:normAutofit/>
          </a:bodyPr>
          <a:lstStyle/>
          <a:p>
            <a:pPr algn="ctr" eaLnBrk="1" hangingPunct="1">
              <a:spcBef>
                <a:spcPct val="0"/>
              </a:spcBef>
            </a:pPr>
            <a:r>
              <a:rPr lang="en-US" sz="6100" b="1" kern="1200">
                <a:solidFill>
                  <a:schemeClr val="tx1"/>
                </a:solidFill>
                <a:latin typeface="+mj-lt"/>
                <a:ea typeface="+mj-ea"/>
                <a:cs typeface="+mj-cs"/>
              </a:rPr>
              <a:t>HOW TO APPLY FOR VOTER REGISTRATION</a:t>
            </a:r>
          </a:p>
        </p:txBody>
      </p:sp>
      <p:pic>
        <p:nvPicPr>
          <p:cNvPr id="12" name="Picture 11" descr="Logo, company name&#10;&#10;Description automatically generated">
            <a:extLst>
              <a:ext uri="{FF2B5EF4-FFF2-40B4-BE49-F238E27FC236}">
                <a16:creationId xmlns:a16="http://schemas.microsoft.com/office/drawing/2014/main" id="{5A0C43E3-DF10-77BE-7564-E3A444133AAE}"/>
              </a:ext>
            </a:extLst>
          </p:cNvPr>
          <p:cNvPicPr>
            <a:picLocks noChangeAspect="1"/>
          </p:cNvPicPr>
          <p:nvPr/>
        </p:nvPicPr>
        <p:blipFill>
          <a:blip r:embed="rId2"/>
          <a:stretch>
            <a:fillRect/>
          </a:stretch>
        </p:blipFill>
        <p:spPr>
          <a:xfrm rot="10800000" flipH="1" flipV="1">
            <a:off x="1482330" y="-95332"/>
            <a:ext cx="8289758" cy="1952126"/>
          </a:xfrm>
          <a:prstGeom prst="rect">
            <a:avLst/>
          </a:prstGeom>
        </p:spPr>
      </p:pic>
    </p:spTree>
    <p:extLst>
      <p:ext uri="{BB962C8B-B14F-4D97-AF65-F5344CB8AC3E}">
        <p14:creationId xmlns:p14="http://schemas.microsoft.com/office/powerpoint/2010/main" val="2539794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6294"/>
            <a:ext cx="10515600" cy="1325563"/>
          </a:xfrm>
        </p:spPr>
        <p:txBody>
          <a:bodyPr/>
          <a:lstStyle/>
          <a:p>
            <a:r>
              <a:rPr lang="en-US">
                <a:solidFill>
                  <a:srgbClr val="FF0000"/>
                </a:solidFill>
              </a:rPr>
              <a:t>Register to Vote in Virginia if you are…</a:t>
            </a:r>
          </a:p>
        </p:txBody>
      </p:sp>
      <p:sp>
        <p:nvSpPr>
          <p:cNvPr id="3" name="Text Placeholder 2"/>
          <p:cNvSpPr>
            <a:spLocks noGrp="1"/>
          </p:cNvSpPr>
          <p:nvPr>
            <p:ph type="body" idx="1"/>
          </p:nvPr>
        </p:nvSpPr>
        <p:spPr>
          <a:xfrm>
            <a:off x="811924" y="1624171"/>
            <a:ext cx="10515600" cy="4351338"/>
          </a:xfrm>
        </p:spPr>
        <p:txBody>
          <a:bodyPr/>
          <a:lstStyle/>
          <a:p>
            <a:r>
              <a:rPr lang="en-US" sz="2400" dirty="0"/>
              <a:t>A Virginia resident</a:t>
            </a:r>
          </a:p>
          <a:p>
            <a:r>
              <a:rPr lang="en-US" sz="2400" dirty="0"/>
              <a:t>A U.S. Citizen</a:t>
            </a:r>
          </a:p>
          <a:p>
            <a:r>
              <a:rPr lang="en-US" sz="2400" dirty="0"/>
              <a:t>Are 18 years old on or before November 8, 2022</a:t>
            </a:r>
          </a:p>
          <a:p>
            <a:r>
              <a:rPr lang="en-US" sz="2400" dirty="0"/>
              <a:t>Have had your rights restored, if you have committed a felony</a:t>
            </a:r>
          </a:p>
          <a:p>
            <a:r>
              <a:rPr lang="en-US" sz="2400" dirty="0"/>
              <a:t>Have had your rights restored, if you have been judged mentally incapacitated by a Circuit Court</a:t>
            </a:r>
          </a:p>
          <a:p>
            <a:r>
              <a:rPr lang="en-US" dirty="0">
                <a:solidFill>
                  <a:srgbClr val="FF0000"/>
                </a:solidFill>
              </a:rPr>
              <a:t>Update your registration if you have –to update fill out a new form</a:t>
            </a:r>
          </a:p>
          <a:p>
            <a:pPr lvl="1"/>
            <a:r>
              <a:rPr lang="en-US" dirty="0"/>
              <a:t>Moved –even if across the hall or street!</a:t>
            </a:r>
          </a:p>
          <a:p>
            <a:pPr lvl="1"/>
            <a:r>
              <a:rPr lang="en-US" dirty="0"/>
              <a:t>Changed your name</a:t>
            </a:r>
          </a:p>
        </p:txBody>
      </p:sp>
      <p:pic>
        <p:nvPicPr>
          <p:cNvPr id="6" name="Picture 5"/>
          <p:cNvPicPr>
            <a:picLocks noChangeAspect="1"/>
          </p:cNvPicPr>
          <p:nvPr/>
        </p:nvPicPr>
        <p:blipFill>
          <a:blip r:embed="rId3"/>
          <a:stretch>
            <a:fillRect/>
          </a:stretch>
        </p:blipFill>
        <p:spPr>
          <a:xfrm>
            <a:off x="4611379" y="6128997"/>
            <a:ext cx="3056649" cy="580119"/>
          </a:xfrm>
          <a:prstGeom prst="rect">
            <a:avLst/>
          </a:prstGeom>
        </p:spPr>
      </p:pic>
      <p:pic>
        <p:nvPicPr>
          <p:cNvPr id="5" name="Picture 4" descr="Logo, company name&#10;&#10;Description automatically generated">
            <a:extLst>
              <a:ext uri="{FF2B5EF4-FFF2-40B4-BE49-F238E27FC236}">
                <a16:creationId xmlns:a16="http://schemas.microsoft.com/office/drawing/2014/main" id="{BE407B9F-92BD-963B-3FA7-D7812B339FE9}"/>
              </a:ext>
            </a:extLst>
          </p:cNvPr>
          <p:cNvPicPr>
            <a:picLocks noChangeAspect="1"/>
          </p:cNvPicPr>
          <p:nvPr/>
        </p:nvPicPr>
        <p:blipFill>
          <a:blip r:embed="rId4"/>
          <a:stretch>
            <a:fillRect/>
          </a:stretch>
        </p:blipFill>
        <p:spPr>
          <a:xfrm rot="10800000" flipH="1" flipV="1">
            <a:off x="3996267" y="5920312"/>
            <a:ext cx="3831771" cy="902331"/>
          </a:xfrm>
          <a:prstGeom prst="rect">
            <a:avLst/>
          </a:prstGeom>
        </p:spPr>
      </p:pic>
    </p:spTree>
    <p:extLst>
      <p:ext uri="{BB962C8B-B14F-4D97-AF65-F5344CB8AC3E}">
        <p14:creationId xmlns:p14="http://schemas.microsoft.com/office/powerpoint/2010/main" val="3806199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B05E4F47-B148-49E0-B472-BBF149315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74">
            <a:extLst>
              <a:ext uri="{FF2B5EF4-FFF2-40B4-BE49-F238E27FC236}">
                <a16:creationId xmlns:a16="http://schemas.microsoft.com/office/drawing/2014/main" id="{7A2CE8EB-F719-4F84-9E91-F538438CAC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0243" name="TextBox 3">
            <a:extLst>
              <a:ext uri="{FF2B5EF4-FFF2-40B4-BE49-F238E27FC236}">
                <a16:creationId xmlns:a16="http://schemas.microsoft.com/office/drawing/2014/main" id="{5DADA192-FD16-49C6-8CD7-1C6B0C7E8D39}"/>
              </a:ext>
            </a:extLst>
          </p:cNvPr>
          <p:cNvSpPr txBox="1">
            <a:spLocks noChangeArrowheads="1"/>
          </p:cNvSpPr>
          <p:nvPr/>
        </p:nvSpPr>
        <p:spPr bwMode="auto">
          <a:xfrm>
            <a:off x="546265" y="802955"/>
            <a:ext cx="5712031" cy="4101554"/>
          </a:xfrm>
          <a:prstGeom prst="rect">
            <a:avLst/>
          </a:prstGeom>
        </p:spPr>
        <p:txBody>
          <a:bodyPr vert="horz" lIns="91440" tIns="45720" rIns="91440" bIns="45720" rtlCol="0" anchor="ctr">
            <a:norm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90000"/>
              </a:lnSpc>
              <a:spcAft>
                <a:spcPts val="600"/>
              </a:spcAft>
              <a:defRPr/>
            </a:pPr>
            <a:r>
              <a:rPr lang="en-US" altLang="en-US" sz="3600" b="1" kern="1200">
                <a:latin typeface="+mj-lt"/>
                <a:ea typeface="+mj-ea"/>
                <a:cs typeface="+mj-cs"/>
              </a:rPr>
              <a:t>Two ways to Register to Vote in Virginia</a:t>
            </a:r>
          </a:p>
          <a:p>
            <a:pPr eaLnBrk="1" hangingPunct="1">
              <a:lnSpc>
                <a:spcPct val="90000"/>
              </a:lnSpc>
              <a:spcAft>
                <a:spcPts val="600"/>
              </a:spcAft>
              <a:defRPr/>
            </a:pPr>
            <a:endParaRPr lang="en-US" altLang="en-US" sz="3600" b="1" kern="1200">
              <a:latin typeface="+mj-lt"/>
              <a:ea typeface="+mj-ea"/>
              <a:cs typeface="+mj-cs"/>
            </a:endParaRPr>
          </a:p>
          <a:p>
            <a:pPr marL="914400" indent="-914400" eaLnBrk="1" hangingPunct="1">
              <a:lnSpc>
                <a:spcPct val="90000"/>
              </a:lnSpc>
              <a:spcAft>
                <a:spcPts val="600"/>
              </a:spcAft>
              <a:defRPr/>
            </a:pPr>
            <a:r>
              <a:rPr lang="en-US" altLang="en-US" sz="3600" b="1" kern="1200">
                <a:latin typeface="+mj-lt"/>
                <a:ea typeface="+mj-ea"/>
                <a:cs typeface="+mj-cs"/>
              </a:rPr>
              <a:t>1. Online (recommended)</a:t>
            </a:r>
          </a:p>
          <a:p>
            <a:pPr marL="914400" indent="-914400" eaLnBrk="1" hangingPunct="1">
              <a:lnSpc>
                <a:spcPct val="90000"/>
              </a:lnSpc>
              <a:spcAft>
                <a:spcPts val="600"/>
              </a:spcAft>
              <a:defRPr/>
            </a:pPr>
            <a:r>
              <a:rPr lang="en-US" altLang="en-US" sz="3600" b="1" kern="1200">
                <a:latin typeface="+mj-lt"/>
                <a:ea typeface="+mj-ea"/>
                <a:cs typeface="+mj-cs"/>
              </a:rPr>
              <a:t>2. Paper form  </a:t>
            </a:r>
          </a:p>
          <a:p>
            <a:pPr eaLnBrk="1" hangingPunct="1">
              <a:lnSpc>
                <a:spcPct val="90000"/>
              </a:lnSpc>
              <a:spcAft>
                <a:spcPts val="600"/>
              </a:spcAft>
              <a:defRPr/>
            </a:pPr>
            <a:endParaRPr lang="en-US" altLang="en-US" sz="1700" b="1" kern="1200">
              <a:latin typeface="+mj-lt"/>
              <a:ea typeface="+mj-ea"/>
              <a:cs typeface="+mj-cs"/>
            </a:endParaRPr>
          </a:p>
        </p:txBody>
      </p:sp>
      <p:sp>
        <p:nvSpPr>
          <p:cNvPr id="77" name="Freeform 50">
            <a:extLst>
              <a:ext uri="{FF2B5EF4-FFF2-40B4-BE49-F238E27FC236}">
                <a16:creationId xmlns:a16="http://schemas.microsoft.com/office/drawing/2014/main" id="{684BF3E1-C321-4F38-85CF-FEBBEEC15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8" descr="A picture containing drawing&#10;&#10;Description automatically generated">
            <a:extLst>
              <a:ext uri="{FF2B5EF4-FFF2-40B4-BE49-F238E27FC236}">
                <a16:creationId xmlns:a16="http://schemas.microsoft.com/office/drawing/2014/main" id="{CFB4250D-43A4-9043-8C7D-4653B4BE4D6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402944" y="1700784"/>
            <a:ext cx="2753127" cy="4379976"/>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Placeholder 1">
            <a:extLst>
              <a:ext uri="{FF2B5EF4-FFF2-40B4-BE49-F238E27FC236}">
                <a16:creationId xmlns:a16="http://schemas.microsoft.com/office/drawing/2014/main" id="{73ECD932-7BEC-41E1-99B9-AA396DC50848}"/>
              </a:ext>
            </a:extLst>
          </p:cNvPr>
          <p:cNvSpPr txBox="1">
            <a:spLocks/>
          </p:cNvSpPr>
          <p:nvPr/>
        </p:nvSpPr>
        <p:spPr bwMode="auto">
          <a:xfrm>
            <a:off x="513647" y="4418220"/>
            <a:ext cx="5744650" cy="1381125"/>
          </a:xfrm>
          <a:prstGeom prst="rect">
            <a:avLst/>
          </a:prstGeom>
          <a:noFill/>
          <a:ln w="28575">
            <a:solidFill>
              <a:srgbClr val="00B0F0"/>
            </a:solidFill>
            <a:miter lim="800000"/>
            <a:headEnd/>
            <a:tailEnd/>
          </a:ln>
          <a:extLst>
            <a:ext uri="{909E8E84-426E-40dd-AFC4-6F175D3DCCD1}">
              <a14:hiddenFill xmlns="" xmlns:a14="http://schemas.microsoft.com/office/drawing/2010/main">
                <a:solidFill>
                  <a:srgbClr val="FFFFFF"/>
                </a:solidFill>
              </a14:hiddenFill>
            </a:ext>
          </a:extLst>
        </p:spPr>
        <p:txBody>
          <a:bodyPr spcFirstLastPara="1" vert="horz" wrap="square" lIns="91425" tIns="45700" rIns="91425" bIns="45700" numCol="1" anchor="t" anchorCtr="0" compatLnSpc="1">
            <a:prstTxWarp prst="textNoShape">
              <a:avLst/>
            </a:prstTxWarp>
          </a:bodyPr>
          <a:lstStyle>
            <a:defPPr marR="0" lvl="0" algn="l" rtl="0">
              <a:lnSpc>
                <a:spcPct val="100000"/>
              </a:lnSpc>
              <a:spcBef>
                <a:spcPts val="0"/>
              </a:spcBef>
              <a:spcAft>
                <a:spcPts val="0"/>
              </a:spcAft>
            </a:defPPr>
            <a:lvl1pPr marL="457200" marR="0" lvl="0" indent="-406400" algn="l" rtl="0" eaLnBrk="0" fontAlgn="base" hangingPunct="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eaLnBrk="0" fontAlgn="base" hangingPunct="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eaLnBrk="0" fontAlgn="base" hangingPunct="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eaLnBrk="0" fontAlgn="base" hangingPunct="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eaLnBrk="0" fontAlgn="base" hangingPunct="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spcAft>
                <a:spcPct val="0"/>
              </a:spcAft>
              <a:buClr>
                <a:srgbClr val="000000"/>
              </a:buClr>
              <a:buFont typeface="Arial" panose="020B0604020202020204" pitchFamily="34" charset="0"/>
              <a:buNone/>
            </a:pPr>
            <a:r>
              <a:rPr lang="en-US" altLang="en-US" sz="3200" kern="0" dirty="0">
                <a:solidFill>
                  <a:srgbClr val="000000"/>
                </a:solidFill>
                <a:latin typeface="Calibri" panose="020F0502020204030204" pitchFamily="34" charset="0"/>
                <a:cs typeface="Calibri" panose="020F0502020204030204" pitchFamily="34" charset="0"/>
                <a:sym typeface="Calibri" panose="020F0502020204030204" pitchFamily="34" charset="0"/>
              </a:rPr>
              <a:t>Deadline October 17, 2022</a:t>
            </a:r>
          </a:p>
          <a:p>
            <a:pPr marL="50800" indent="0">
              <a:spcAft>
                <a:spcPct val="0"/>
              </a:spcAft>
              <a:buClr>
                <a:srgbClr val="000000"/>
              </a:buClr>
              <a:buFont typeface="Arial" panose="020B0604020202020204" pitchFamily="34" charset="0"/>
              <a:buNone/>
            </a:pPr>
            <a:r>
              <a:rPr lang="en-US" altLang="en-US" sz="3200" kern="0" dirty="0">
                <a:solidFill>
                  <a:srgbClr val="000000"/>
                </a:solidFill>
                <a:latin typeface="Calibri" panose="020F0502020204030204" pitchFamily="34" charset="0"/>
                <a:cs typeface="Calibri" panose="020F0502020204030204" pitchFamily="34" charset="0"/>
                <a:sym typeface="Calibri" panose="020F0502020204030204" pitchFamily="34" charset="0"/>
              </a:rPr>
              <a:t>5:00 PM paper, 11:59 PM  online </a:t>
            </a:r>
          </a:p>
        </p:txBody>
      </p:sp>
      <p:pic>
        <p:nvPicPr>
          <p:cNvPr id="2" name="Picture 1"/>
          <p:cNvPicPr>
            <a:picLocks noChangeAspect="1"/>
          </p:cNvPicPr>
          <p:nvPr/>
        </p:nvPicPr>
        <p:blipFill>
          <a:blip r:embed="rId5"/>
          <a:stretch>
            <a:fillRect/>
          </a:stretch>
        </p:blipFill>
        <p:spPr>
          <a:xfrm>
            <a:off x="560538" y="5923792"/>
            <a:ext cx="4747172" cy="811588"/>
          </a:xfrm>
          <a:prstGeom prst="rect">
            <a:avLst/>
          </a:prstGeom>
        </p:spPr>
      </p:pic>
      <p:pic>
        <p:nvPicPr>
          <p:cNvPr id="9" name="Picture 8" descr="Logo, company name&#10;&#10;Description automatically generated">
            <a:extLst>
              <a:ext uri="{FF2B5EF4-FFF2-40B4-BE49-F238E27FC236}">
                <a16:creationId xmlns:a16="http://schemas.microsoft.com/office/drawing/2014/main" id="{4ABEE1E4-B319-C57F-C9D1-EF4E7432D548}"/>
              </a:ext>
            </a:extLst>
          </p:cNvPr>
          <p:cNvPicPr>
            <a:picLocks noChangeAspect="1"/>
          </p:cNvPicPr>
          <p:nvPr/>
        </p:nvPicPr>
        <p:blipFill>
          <a:blip r:embed="rId6"/>
          <a:stretch>
            <a:fillRect/>
          </a:stretch>
        </p:blipFill>
        <p:spPr>
          <a:xfrm rot="10800000" flipH="1" flipV="1">
            <a:off x="416076" y="5882477"/>
            <a:ext cx="5573486" cy="131248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F0EAE51-10D6-4582-8E48-6D49BA8AA08E}"/>
              </a:ext>
            </a:extLst>
          </p:cNvPr>
          <p:cNvSpPr txBox="1"/>
          <p:nvPr/>
        </p:nvSpPr>
        <p:spPr>
          <a:xfrm>
            <a:off x="383002" y="308758"/>
            <a:ext cx="11005434" cy="5550237"/>
          </a:xfrm>
          <a:prstGeom prst="rect">
            <a:avLst/>
          </a:prstGeom>
          <a:noFill/>
        </p:spPr>
        <p:txBody>
          <a:bodyPr wrap="square">
            <a:spAutoFit/>
          </a:bodyPr>
          <a:lstStyle/>
          <a:p>
            <a:pPr marL="742950" indent="-742950" eaLnBrk="1" fontAlgn="auto" hangingPunct="1">
              <a:spcBef>
                <a:spcPts val="0"/>
              </a:spcBef>
              <a:spcAft>
                <a:spcPts val="0"/>
              </a:spcAft>
              <a:buClr>
                <a:srgbClr val="000000"/>
              </a:buClr>
              <a:buAutoNum type="arabicPeriod"/>
              <a:defRPr/>
            </a:pPr>
            <a:r>
              <a:rPr lang="en-US" sz="4000" b="1" kern="0" dirty="0">
                <a:solidFill>
                  <a:srgbClr val="FF0000"/>
                </a:solidFill>
                <a:latin typeface="Calibri" panose="020F0502020204030204" pitchFamily="34" charset="0"/>
                <a:ea typeface="Arial"/>
                <a:cs typeface="Calibri" panose="020F0502020204030204" pitchFamily="34" charset="0"/>
                <a:sym typeface="Arial"/>
              </a:rPr>
              <a:t>You can register online, </a:t>
            </a:r>
            <a:r>
              <a:rPr lang="en-US" sz="4000" b="1" u="sng" kern="0" dirty="0">
                <a:solidFill>
                  <a:schemeClr val="tx1"/>
                </a:solidFill>
                <a:latin typeface="Calibri" panose="020F0502020204030204" pitchFamily="34" charset="0"/>
                <a:ea typeface="Arial"/>
                <a:cs typeface="Calibri" panose="020F0502020204030204" pitchFamily="34" charset="0"/>
                <a:sym typeface="Arial"/>
              </a:rPr>
              <a:t>IF</a:t>
            </a:r>
            <a:r>
              <a:rPr lang="en-US" sz="4000" b="1" kern="0" dirty="0">
                <a:solidFill>
                  <a:schemeClr val="tx1"/>
                </a:solidFill>
                <a:latin typeface="Calibri" panose="020F0502020204030204" pitchFamily="34" charset="0"/>
                <a:ea typeface="Arial"/>
                <a:cs typeface="Calibri" panose="020F0502020204030204" pitchFamily="34" charset="0"/>
                <a:sym typeface="Arial"/>
              </a:rPr>
              <a:t> </a:t>
            </a:r>
            <a:r>
              <a:rPr lang="en-US" sz="4000" b="1" kern="0" dirty="0">
                <a:solidFill>
                  <a:srgbClr val="FF0000"/>
                </a:solidFill>
                <a:latin typeface="Calibri" panose="020F0502020204030204" pitchFamily="34" charset="0"/>
                <a:ea typeface="Arial"/>
                <a:cs typeface="Calibri" panose="020F0502020204030204" pitchFamily="34" charset="0"/>
                <a:sym typeface="Arial"/>
              </a:rPr>
              <a:t>you have a driver’s license, learner’s permit, or Virginia ID. </a:t>
            </a:r>
            <a:r>
              <a:rPr lang="en-US" sz="3600" b="1" kern="0" dirty="0">
                <a:solidFill>
                  <a:schemeClr val="tx1"/>
                </a:solidFill>
                <a:latin typeface="Calibri" panose="020F0502020204030204" pitchFamily="34" charset="0"/>
                <a:ea typeface="Arial"/>
                <a:cs typeface="Calibri" panose="020F0502020204030204" pitchFamily="34" charset="0"/>
                <a:sym typeface="Arial"/>
              </a:rPr>
              <a:t>You will need the customer number on your card and your full Social Security number. </a:t>
            </a:r>
          </a:p>
          <a:p>
            <a:pPr eaLnBrk="1" fontAlgn="auto" hangingPunct="1">
              <a:spcBef>
                <a:spcPts val="0"/>
              </a:spcBef>
              <a:spcAft>
                <a:spcPts val="0"/>
              </a:spcAft>
              <a:buClr>
                <a:srgbClr val="000000"/>
              </a:buClr>
              <a:defRPr/>
            </a:pPr>
            <a:endParaRPr lang="en-US" sz="1600" b="1" kern="0" dirty="0">
              <a:solidFill>
                <a:schemeClr val="tx1"/>
              </a:solidFill>
              <a:latin typeface="Calibri" panose="020F0502020204030204" pitchFamily="34" charset="0"/>
              <a:ea typeface="Arial"/>
              <a:cs typeface="Calibri" panose="020F0502020204030204" pitchFamily="34" charset="0"/>
              <a:sym typeface="Arial"/>
            </a:endParaRPr>
          </a:p>
          <a:p>
            <a:pPr marL="571500" indent="-571500" eaLnBrk="1" fontAlgn="auto" hangingPunct="1">
              <a:spcBef>
                <a:spcPts val="0"/>
              </a:spcBef>
              <a:spcAft>
                <a:spcPts val="0"/>
              </a:spcAft>
              <a:buClr>
                <a:srgbClr val="000000"/>
              </a:buClr>
              <a:buFont typeface="Wingdings" panose="05000000000000000000" pitchFamily="2" charset="2"/>
              <a:buChar char="ü"/>
              <a:defRPr/>
            </a:pPr>
            <a:r>
              <a:rPr lang="en-US" sz="4000" kern="0" dirty="0">
                <a:latin typeface="Calibri" panose="020F0502020204030204" pitchFamily="34" charset="0"/>
                <a:ea typeface="Arial"/>
                <a:cs typeface="Calibri" panose="020F0502020204030204" pitchFamily="34" charset="0"/>
                <a:sym typeface="Arial"/>
              </a:rPr>
              <a:t>Go to virginia.gov site</a:t>
            </a:r>
            <a:r>
              <a:rPr lang="en-US" sz="4400" kern="0" dirty="0">
                <a:latin typeface="Calibri" panose="020F0502020204030204" pitchFamily="34" charset="0"/>
                <a:ea typeface="Arial"/>
                <a:cs typeface="Calibri" panose="020F0502020204030204" pitchFamily="34" charset="0"/>
                <a:sym typeface="Arial"/>
              </a:rPr>
              <a:t> </a:t>
            </a:r>
          </a:p>
          <a:p>
            <a:pPr eaLnBrk="1" fontAlgn="auto" hangingPunct="1">
              <a:spcBef>
                <a:spcPts val="0"/>
              </a:spcBef>
              <a:spcAft>
                <a:spcPts val="0"/>
              </a:spcAft>
              <a:buClr>
                <a:srgbClr val="000000"/>
              </a:buClr>
              <a:defRPr/>
            </a:pPr>
            <a:r>
              <a:rPr lang="en-US" sz="4400" kern="0" baseline="30000" dirty="0">
                <a:latin typeface="Calibri" panose="020F0502020204030204" pitchFamily="34" charset="0"/>
                <a:ea typeface="Arial"/>
                <a:cs typeface="Calibri" panose="020F0502020204030204" pitchFamily="34" charset="0"/>
                <a:sym typeface="Arial"/>
              </a:rPr>
              <a:t>	</a:t>
            </a:r>
            <a:r>
              <a:rPr lang="en-US" sz="4400" baseline="30000" dirty="0">
                <a:hlinkClick r:id="rId3"/>
              </a:rPr>
              <a:t>http://bit.ly/VoteArlington</a:t>
            </a:r>
            <a:r>
              <a:rPr lang="en-US" sz="4400" baseline="30000" dirty="0"/>
              <a:t> - this is good</a:t>
            </a:r>
          </a:p>
          <a:p>
            <a:pPr eaLnBrk="1" fontAlgn="auto" hangingPunct="1">
              <a:spcBef>
                <a:spcPts val="0"/>
              </a:spcBef>
              <a:spcAft>
                <a:spcPts val="0"/>
              </a:spcAft>
              <a:buClr>
                <a:srgbClr val="000000"/>
              </a:buClr>
              <a:defRPr/>
            </a:pPr>
            <a:r>
              <a:rPr lang="en-US" sz="4400" baseline="30000" dirty="0"/>
              <a:t>For all Virginians regardless of where they live. </a:t>
            </a:r>
          </a:p>
          <a:p>
            <a:pPr eaLnBrk="1" fontAlgn="auto" hangingPunct="1">
              <a:spcBef>
                <a:spcPts val="0"/>
              </a:spcBef>
              <a:spcAft>
                <a:spcPts val="0"/>
              </a:spcAft>
              <a:buClr>
                <a:srgbClr val="000000"/>
              </a:buClr>
              <a:defRPr/>
            </a:pPr>
            <a:endParaRPr lang="en-US" sz="4400" kern="0" dirty="0">
              <a:latin typeface="Calibri" panose="020F0502020204030204" pitchFamily="34" charset="0"/>
              <a:ea typeface="Arial"/>
              <a:cs typeface="Calibri" panose="020F0502020204030204" pitchFamily="34" charset="0"/>
              <a:sym typeface="Arial"/>
            </a:endParaRPr>
          </a:p>
          <a:p>
            <a:pPr eaLnBrk="1" fontAlgn="auto" hangingPunct="1">
              <a:spcBef>
                <a:spcPts val="0"/>
              </a:spcBef>
              <a:spcAft>
                <a:spcPts val="0"/>
              </a:spcAft>
              <a:buClr>
                <a:srgbClr val="000000"/>
              </a:buClr>
              <a:defRPr/>
            </a:pPr>
            <a:endParaRPr lang="en-US" sz="4000" kern="0" dirty="0">
              <a:latin typeface="Calibri" panose="020F0502020204030204" pitchFamily="34" charset="0"/>
              <a:ea typeface="Arial"/>
              <a:cs typeface="Calibri" panose="020F0502020204030204" pitchFamily="34" charset="0"/>
              <a:sym typeface="Arial"/>
            </a:endParaRPr>
          </a:p>
        </p:txBody>
      </p:sp>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8986344" y="2443654"/>
            <a:ext cx="2154620" cy="2329793"/>
          </a:xfrm>
          <a:prstGeom prst="rect">
            <a:avLst/>
          </a:prstGeom>
        </p:spPr>
      </p:pic>
      <p:pic>
        <p:nvPicPr>
          <p:cNvPr id="7" name="Picture 6" descr="Logo, company name&#10;&#10;Description automatically generated">
            <a:extLst>
              <a:ext uri="{FF2B5EF4-FFF2-40B4-BE49-F238E27FC236}">
                <a16:creationId xmlns:a16="http://schemas.microsoft.com/office/drawing/2014/main" id="{01B3593A-063F-ACC1-7517-70FC898ECA6A}"/>
              </a:ext>
            </a:extLst>
          </p:cNvPr>
          <p:cNvPicPr>
            <a:picLocks noChangeAspect="1"/>
          </p:cNvPicPr>
          <p:nvPr/>
        </p:nvPicPr>
        <p:blipFill>
          <a:blip r:embed="rId5"/>
          <a:stretch>
            <a:fillRect/>
          </a:stretch>
        </p:blipFill>
        <p:spPr>
          <a:xfrm rot="10800000" flipH="1" flipV="1">
            <a:off x="385370" y="4773447"/>
            <a:ext cx="6792228" cy="134852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F0EAE51-10D6-4582-8E48-6D49BA8AA08E}"/>
              </a:ext>
            </a:extLst>
          </p:cNvPr>
          <p:cNvSpPr txBox="1"/>
          <p:nvPr/>
        </p:nvSpPr>
        <p:spPr>
          <a:xfrm>
            <a:off x="383002" y="308758"/>
            <a:ext cx="11005434" cy="16794341"/>
          </a:xfrm>
          <a:prstGeom prst="rect">
            <a:avLst/>
          </a:prstGeom>
          <a:noFill/>
        </p:spPr>
        <p:txBody>
          <a:bodyPr wrap="square">
            <a:spAutoFit/>
          </a:bodyPr>
          <a:lstStyle/>
          <a:p>
            <a:pPr algn="l"/>
            <a:r>
              <a:rPr lang="en-US" sz="5400" b="0" i="0" dirty="0">
                <a:solidFill>
                  <a:srgbClr val="333333"/>
                </a:solidFill>
                <a:effectLst/>
                <a:latin typeface="Roboto" panose="02000000000000000000" pitchFamily="2" charset="0"/>
              </a:rPr>
              <a:t>Information in Spanish, Vietnamese, and Korean</a:t>
            </a:r>
          </a:p>
          <a:p>
            <a:pPr algn="l"/>
            <a:r>
              <a:rPr lang="en-US" sz="5400" b="0" i="0" dirty="0">
                <a:solidFill>
                  <a:srgbClr val="333333"/>
                </a:solidFill>
                <a:effectLst/>
                <a:latin typeface="Roboto" panose="02000000000000000000" pitchFamily="2" charset="0"/>
              </a:rPr>
              <a:t>The Virginia Department of Elections has translated many of its web pages:</a:t>
            </a:r>
          </a:p>
          <a:p>
            <a:pPr algn="l"/>
            <a:endParaRPr lang="en-US" sz="5400" b="0" i="0" dirty="0">
              <a:solidFill>
                <a:srgbClr val="333333"/>
              </a:solidFill>
              <a:effectLst/>
              <a:latin typeface="Roboto" panose="02000000000000000000" pitchFamily="2" charset="0"/>
            </a:endParaRPr>
          </a:p>
          <a:p>
            <a:pPr algn="l">
              <a:buFont typeface="Arial" panose="020B0604020202020204" pitchFamily="34" charset="0"/>
              <a:buChar char="•"/>
            </a:pPr>
            <a:r>
              <a:rPr lang="en-US" sz="5400" b="0" i="0" dirty="0">
                <a:solidFill>
                  <a:srgbClr val="333333"/>
                </a:solidFill>
                <a:effectLst/>
                <a:latin typeface="Roboto" panose="02000000000000000000" pitchFamily="2" charset="0"/>
              </a:rPr>
              <a:t>Spanish -  </a:t>
            </a:r>
            <a:r>
              <a:rPr lang="en-US" sz="5400" b="0" i="0" u="none" strike="noStrike" dirty="0">
                <a:solidFill>
                  <a:srgbClr val="037FB0"/>
                </a:solidFill>
                <a:effectLst/>
                <a:latin typeface="Roboto" panose="02000000000000000000" pitchFamily="2" charset="0"/>
                <a:hlinkClick r:id="rId3" tooltip="(opens in new window) "/>
              </a:rPr>
              <a:t>https://www.elections.virginia.gov/es</a:t>
            </a:r>
            <a:endParaRPr lang="en-US" sz="5400" b="0" i="0" u="none" strike="noStrike" dirty="0">
              <a:solidFill>
                <a:srgbClr val="037FB0"/>
              </a:solidFill>
              <a:effectLst/>
              <a:latin typeface="Roboto" panose="02000000000000000000" pitchFamily="2" charset="0"/>
            </a:endParaRPr>
          </a:p>
          <a:p>
            <a:pPr algn="l">
              <a:buFont typeface="Arial" panose="020B0604020202020204" pitchFamily="34" charset="0"/>
              <a:buChar char="•"/>
            </a:pPr>
            <a:endParaRPr lang="en-US" sz="5400" b="0" i="0" dirty="0">
              <a:solidFill>
                <a:srgbClr val="333333"/>
              </a:solidFill>
              <a:effectLst/>
              <a:latin typeface="Roboto" panose="02000000000000000000" pitchFamily="2" charset="0"/>
            </a:endParaRPr>
          </a:p>
          <a:p>
            <a:pPr algn="l">
              <a:buFont typeface="Arial" panose="020B0604020202020204" pitchFamily="34" charset="0"/>
              <a:buChar char="•"/>
            </a:pPr>
            <a:r>
              <a:rPr lang="en-US" sz="5400" b="0" i="0" dirty="0">
                <a:solidFill>
                  <a:srgbClr val="333333"/>
                </a:solidFill>
                <a:effectLst/>
                <a:latin typeface="Roboto" panose="02000000000000000000" pitchFamily="2" charset="0"/>
              </a:rPr>
              <a:t>Vietnamese -  </a:t>
            </a:r>
            <a:r>
              <a:rPr lang="en-US" sz="5400" b="0" i="0" u="none" strike="noStrike" dirty="0">
                <a:solidFill>
                  <a:srgbClr val="037FB0"/>
                </a:solidFill>
                <a:effectLst/>
                <a:latin typeface="Roboto" panose="02000000000000000000" pitchFamily="2" charset="0"/>
                <a:hlinkClick r:id="rId3" tooltip="(opens in new window) "/>
              </a:rPr>
              <a:t>https://www.elections.virginia.gov/vi</a:t>
            </a:r>
            <a:endParaRPr lang="en-US" sz="5400" b="0" i="0" u="none" strike="noStrike" dirty="0">
              <a:solidFill>
                <a:srgbClr val="037FB0"/>
              </a:solidFill>
              <a:effectLst/>
              <a:latin typeface="Roboto" panose="02000000000000000000" pitchFamily="2" charset="0"/>
            </a:endParaRPr>
          </a:p>
          <a:p>
            <a:pPr algn="l">
              <a:buFont typeface="Arial" panose="020B0604020202020204" pitchFamily="34" charset="0"/>
              <a:buChar char="•"/>
            </a:pPr>
            <a:endParaRPr lang="en-US" sz="5400" b="0" i="0" dirty="0">
              <a:solidFill>
                <a:srgbClr val="333333"/>
              </a:solidFill>
              <a:effectLst/>
              <a:latin typeface="Roboto" panose="02000000000000000000" pitchFamily="2" charset="0"/>
            </a:endParaRPr>
          </a:p>
          <a:p>
            <a:pPr algn="l">
              <a:buFont typeface="Arial" panose="020B0604020202020204" pitchFamily="34" charset="0"/>
              <a:buChar char="•"/>
            </a:pPr>
            <a:r>
              <a:rPr lang="en-US" sz="5400" b="0" i="0" dirty="0">
                <a:solidFill>
                  <a:srgbClr val="333333"/>
                </a:solidFill>
                <a:effectLst/>
                <a:latin typeface="Roboto" panose="02000000000000000000" pitchFamily="2" charset="0"/>
              </a:rPr>
              <a:t>Korean -  </a:t>
            </a:r>
            <a:r>
              <a:rPr lang="en-US" sz="5400" b="0" i="0" u="none" strike="noStrike" dirty="0">
                <a:solidFill>
                  <a:srgbClr val="037FB0"/>
                </a:solidFill>
                <a:effectLst/>
                <a:latin typeface="Roboto" panose="02000000000000000000" pitchFamily="2" charset="0"/>
                <a:hlinkClick r:id="rId3" tooltip="(opens in new window) "/>
              </a:rPr>
              <a:t>https://www.elections.virginia.gov/ko</a:t>
            </a:r>
            <a:endParaRPr lang="en-US" sz="5400" b="0" i="0" dirty="0">
              <a:solidFill>
                <a:srgbClr val="333333"/>
              </a:solidFill>
              <a:effectLst/>
              <a:latin typeface="Roboto" panose="02000000000000000000" pitchFamily="2" charset="0"/>
            </a:endParaRPr>
          </a:p>
          <a:p>
            <a:pPr algn="l"/>
            <a:endParaRPr lang="en-US" sz="5400" b="0" i="0" dirty="0">
              <a:solidFill>
                <a:srgbClr val="333333"/>
              </a:solidFill>
              <a:effectLst/>
              <a:latin typeface="Roboto" panose="02000000000000000000" pitchFamily="2" charset="0"/>
            </a:endParaRPr>
          </a:p>
          <a:p>
            <a:pPr eaLnBrk="1" fontAlgn="auto" hangingPunct="1">
              <a:spcBef>
                <a:spcPts val="0"/>
              </a:spcBef>
              <a:spcAft>
                <a:spcPts val="0"/>
              </a:spcAft>
              <a:buClr>
                <a:srgbClr val="000000"/>
              </a:buClr>
              <a:defRPr/>
            </a:pPr>
            <a:endParaRPr lang="en-US" sz="4400" baseline="30000" dirty="0"/>
          </a:p>
          <a:p>
            <a:pPr eaLnBrk="1" fontAlgn="auto" hangingPunct="1">
              <a:spcBef>
                <a:spcPts val="0"/>
              </a:spcBef>
              <a:spcAft>
                <a:spcPts val="0"/>
              </a:spcAft>
              <a:buClr>
                <a:srgbClr val="000000"/>
              </a:buClr>
              <a:defRPr/>
            </a:pPr>
            <a:endParaRPr lang="en-US" sz="4400" kern="0" dirty="0">
              <a:latin typeface="Calibri" panose="020F0502020204030204" pitchFamily="34" charset="0"/>
              <a:ea typeface="Arial"/>
              <a:cs typeface="Calibri" panose="020F0502020204030204" pitchFamily="34" charset="0"/>
              <a:sym typeface="Arial"/>
            </a:endParaRPr>
          </a:p>
          <a:p>
            <a:pPr eaLnBrk="1" fontAlgn="auto" hangingPunct="1">
              <a:spcBef>
                <a:spcPts val="0"/>
              </a:spcBef>
              <a:spcAft>
                <a:spcPts val="0"/>
              </a:spcAft>
              <a:buClr>
                <a:srgbClr val="000000"/>
              </a:buClr>
              <a:defRPr/>
            </a:pPr>
            <a:endParaRPr lang="en-US" sz="4000" kern="0" dirty="0">
              <a:latin typeface="Calibri" panose="020F0502020204030204" pitchFamily="34" charset="0"/>
              <a:ea typeface="Arial"/>
              <a:cs typeface="Calibri" panose="020F0502020204030204" pitchFamily="34" charset="0"/>
              <a:sym typeface="Arial"/>
            </a:endParaRPr>
          </a:p>
        </p:txBody>
      </p:sp>
    </p:spTree>
    <p:extLst>
      <p:ext uri="{BB962C8B-B14F-4D97-AF65-F5344CB8AC3E}">
        <p14:creationId xmlns:p14="http://schemas.microsoft.com/office/powerpoint/2010/main" val="3529851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a:extLst>
              <a:ext uri="{FF2B5EF4-FFF2-40B4-BE49-F238E27FC236}">
                <a16:creationId xmlns:a16="http://schemas.microsoft.com/office/drawing/2014/main" id="{A12ACABD-A49F-4280-98AE-7005BCBC2F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38500"/>
            <a:ext cx="121920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1" name="Picture 4">
            <a:extLst>
              <a:ext uri="{FF2B5EF4-FFF2-40B4-BE49-F238E27FC236}">
                <a16:creationId xmlns:a16="http://schemas.microsoft.com/office/drawing/2014/main" id="{445CD263-B8E2-4476-A199-D75A1617C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38500"/>
            <a:ext cx="121920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4" name="TextBox 8">
            <a:extLst>
              <a:ext uri="{FF2B5EF4-FFF2-40B4-BE49-F238E27FC236}">
                <a16:creationId xmlns:a16="http://schemas.microsoft.com/office/drawing/2014/main" id="{E8DC2CAF-4EA5-4069-BC1B-D0D099756420}"/>
              </a:ext>
            </a:extLst>
          </p:cNvPr>
          <p:cNvSpPr txBox="1">
            <a:spLocks noChangeArrowheads="1"/>
          </p:cNvSpPr>
          <p:nvPr/>
        </p:nvSpPr>
        <p:spPr bwMode="auto">
          <a:xfrm>
            <a:off x="1955800" y="4767263"/>
            <a:ext cx="10236200" cy="1938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71500" indent="-5715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Font typeface="Wingdings" panose="05000000000000000000" pitchFamily="2" charset="2"/>
              <a:buChar char="Ø"/>
            </a:pPr>
            <a:r>
              <a:rPr lang="en-US" altLang="en-US" sz="4000">
                <a:solidFill>
                  <a:schemeClr val="tx1"/>
                </a:solidFill>
                <a:latin typeface="Calibri" panose="020F0502020204030204" pitchFamily="34" charset="0"/>
                <a:cs typeface="Calibri" panose="020F0502020204030204" pitchFamily="34" charset="0"/>
              </a:rPr>
              <a:t>Click on the Register button.</a:t>
            </a:r>
          </a:p>
          <a:p>
            <a:pPr eaLnBrk="1" hangingPunct="1">
              <a:buFont typeface="Wingdings" panose="05000000000000000000" pitchFamily="2" charset="2"/>
              <a:buChar char="Ø"/>
            </a:pPr>
            <a:r>
              <a:rPr lang="en-US" altLang="en-US" sz="4000">
                <a:solidFill>
                  <a:schemeClr val="tx1"/>
                </a:solidFill>
                <a:latin typeface="Calibri" panose="020F0502020204030204" pitchFamily="34" charset="0"/>
                <a:cs typeface="Calibri" panose="020F0502020204030204" pitchFamily="34" charset="0"/>
              </a:rPr>
              <a:t>On the next screens, accurately type all the required information.</a:t>
            </a:r>
          </a:p>
        </p:txBody>
      </p:sp>
      <p:pic>
        <p:nvPicPr>
          <p:cNvPr id="3" name="Picture 2"/>
          <p:cNvPicPr>
            <a:picLocks noChangeAspect="1"/>
          </p:cNvPicPr>
          <p:nvPr/>
        </p:nvPicPr>
        <p:blipFill>
          <a:blip r:embed="rId4"/>
          <a:stretch>
            <a:fillRect/>
          </a:stretch>
        </p:blipFill>
        <p:spPr>
          <a:xfrm>
            <a:off x="1" y="0"/>
            <a:ext cx="12192000" cy="3776037"/>
          </a:xfrm>
          <a:prstGeom prst="rect">
            <a:avLst/>
          </a:prstGeom>
        </p:spPr>
      </p:pic>
      <p:sp>
        <p:nvSpPr>
          <p:cNvPr id="8" name="Arrow: Right 7">
            <a:extLst>
              <a:ext uri="{FF2B5EF4-FFF2-40B4-BE49-F238E27FC236}">
                <a16:creationId xmlns:a16="http://schemas.microsoft.com/office/drawing/2014/main" id="{300919BB-D62C-446E-95AD-39C256A3AFA8}"/>
              </a:ext>
            </a:extLst>
          </p:cNvPr>
          <p:cNvSpPr/>
          <p:nvPr/>
        </p:nvSpPr>
        <p:spPr>
          <a:xfrm rot="16200000">
            <a:off x="2584560" y="2589213"/>
            <a:ext cx="1979613" cy="96678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spTree>
    <p:extLst>
      <p:ext uri="{BB962C8B-B14F-4D97-AF65-F5344CB8AC3E}">
        <p14:creationId xmlns:p14="http://schemas.microsoft.com/office/powerpoint/2010/main" val="166198833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TotalTime>
  <Words>2861</Words>
  <Application>Microsoft Office PowerPoint</Application>
  <PresentationFormat>Widescreen</PresentationFormat>
  <Paragraphs>255</Paragraphs>
  <Slides>34</Slides>
  <Notes>23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34</vt:i4>
      </vt:variant>
    </vt:vector>
  </HeadingPairs>
  <TitlesOfParts>
    <vt:vector size="43" baseType="lpstr">
      <vt:lpstr>Arial</vt:lpstr>
      <vt:lpstr>Roboto</vt:lpstr>
      <vt:lpstr>Wingdings</vt:lpstr>
      <vt:lpstr>Symbol</vt:lpstr>
      <vt:lpstr>Times New Roman</vt:lpstr>
      <vt:lpstr>Calibri</vt:lpstr>
      <vt:lpstr>Office Theme</vt:lpstr>
      <vt:lpstr>1_Office Theme</vt:lpstr>
      <vt:lpstr>2_Office Theme</vt:lpstr>
      <vt:lpstr>PowerPoint Presentation</vt:lpstr>
      <vt:lpstr>Em</vt:lpstr>
      <vt:lpstr>PowerPoint Presentation</vt:lpstr>
      <vt:lpstr>HOW TO APPLY FOR VOTER REGISTRATION</vt:lpstr>
      <vt:lpstr>Register to Vote in Virginia if you 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Complete the Voter Registration Form </vt:lpstr>
      <vt:lpstr>Complete the Voter Registration Form</vt:lpstr>
      <vt:lpstr>Voter Registration Form 1 – 3 Fill out all items with * , email and phone recommended</vt:lpstr>
      <vt:lpstr>Voter Registration Form – 4 Does not apply to most people</vt:lpstr>
      <vt:lpstr>Voter Registration Form – 5 - 7</vt:lpstr>
      <vt:lpstr>You've submitted your application.   Watch for mail! </vt:lpstr>
      <vt:lpstr>Be Sure of Your Registration. Check Online.</vt:lpstr>
      <vt:lpstr>How Long Does Your Registration Last?</vt:lpstr>
      <vt:lpstr>First Time Vote by Mail Voter </vt:lpstr>
      <vt:lpstr>General Election Information  November 8, 2022</vt:lpstr>
      <vt:lpstr>PowerPoint Presentation</vt:lpstr>
      <vt:lpstr>Early Voting</vt:lpstr>
      <vt:lpstr>Drop Boxes </vt:lpstr>
      <vt:lpstr>Candidate Forums</vt:lpstr>
      <vt:lpstr>If You Have Questions….</vt:lpstr>
      <vt:lpstr>If You Have Questions….</vt:lpstr>
      <vt:lpstr>Maryland Information </vt:lpstr>
      <vt:lpstr>District of Columbia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cindy kalkwarf</dc:creator>
  <cp:lastModifiedBy>Henry McFarland</cp:lastModifiedBy>
  <cp:revision>3</cp:revision>
  <dcterms:created xsi:type="dcterms:W3CDTF">2020-07-29T19:48:28Z</dcterms:created>
  <dcterms:modified xsi:type="dcterms:W3CDTF">2022-09-29T15:26:25Z</dcterms:modified>
</cp:coreProperties>
</file>