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9"/>
  </p:notesMasterIdLst>
  <p:sldIdLst>
    <p:sldId id="267" r:id="rId6"/>
    <p:sldId id="680" r:id="rId7"/>
    <p:sldId id="681" r:id="rId8"/>
    <p:sldId id="682" r:id="rId9"/>
    <p:sldId id="683" r:id="rId10"/>
    <p:sldId id="684" r:id="rId11"/>
    <p:sldId id="691" r:id="rId12"/>
    <p:sldId id="685" r:id="rId13"/>
    <p:sldId id="686" r:id="rId14"/>
    <p:sldId id="687" r:id="rId15"/>
    <p:sldId id="688" r:id="rId16"/>
    <p:sldId id="689" r:id="rId17"/>
    <p:sldId id="690" r:id="rId18"/>
  </p:sldIdLst>
  <p:sldSz cx="12192000" cy="6858000"/>
  <p:notesSz cx="9601200" cy="15087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9F21"/>
    <a:srgbClr val="5A6515"/>
    <a:srgbClr val="66D490"/>
    <a:srgbClr val="DBF5E5"/>
    <a:srgbClr val="DBD7E5"/>
    <a:srgbClr val="90A321"/>
    <a:srgbClr val="ADC327"/>
    <a:srgbClr val="C5D941"/>
    <a:srgbClr val="C3D941"/>
    <a:srgbClr val="C5A7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91" autoAdjust="0"/>
    <p:restoredTop sz="78596" autoAdjust="0"/>
  </p:normalViewPr>
  <p:slideViewPr>
    <p:cSldViewPr snapToGrid="0">
      <p:cViewPr varScale="1">
        <p:scale>
          <a:sx n="89" d="100"/>
          <a:sy n="89" d="100"/>
        </p:scale>
        <p:origin x="12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160520" cy="757000"/>
          </a:xfrm>
          <a:prstGeom prst="rect">
            <a:avLst/>
          </a:prstGeom>
        </p:spPr>
        <p:txBody>
          <a:bodyPr vert="horz" lIns="141044" tIns="70523" rIns="141044" bIns="70523" rtlCol="0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2"/>
            <a:ext cx="4160520" cy="757000"/>
          </a:xfrm>
          <a:prstGeom prst="rect">
            <a:avLst/>
          </a:prstGeom>
        </p:spPr>
        <p:txBody>
          <a:bodyPr vert="horz" lIns="141044" tIns="70523" rIns="141044" bIns="70523" rtlCol="0"/>
          <a:lstStyle>
            <a:lvl1pPr algn="r">
              <a:defRPr sz="1900"/>
            </a:lvl1pPr>
          </a:lstStyle>
          <a:p>
            <a:fld id="{6D467919-1777-472E-A881-7EF73DC8585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6225" y="1885950"/>
            <a:ext cx="9048750" cy="509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41044" tIns="70523" rIns="141044" bIns="705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7260909"/>
            <a:ext cx="7680960" cy="5940743"/>
          </a:xfrm>
          <a:prstGeom prst="rect">
            <a:avLst/>
          </a:prstGeom>
        </p:spPr>
        <p:txBody>
          <a:bodyPr vert="horz" lIns="141044" tIns="70523" rIns="141044" bIns="7052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4330602"/>
            <a:ext cx="4160520" cy="756998"/>
          </a:xfrm>
          <a:prstGeom prst="rect">
            <a:avLst/>
          </a:prstGeom>
        </p:spPr>
        <p:txBody>
          <a:bodyPr vert="horz" lIns="141044" tIns="70523" rIns="141044" bIns="70523" rtlCol="0" anchor="b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14330602"/>
            <a:ext cx="4160520" cy="756998"/>
          </a:xfrm>
          <a:prstGeom prst="rect">
            <a:avLst/>
          </a:prstGeom>
        </p:spPr>
        <p:txBody>
          <a:bodyPr vert="horz" lIns="141044" tIns="70523" rIns="141044" bIns="70523" rtlCol="0" anchor="b"/>
          <a:lstStyle>
            <a:lvl1pPr algn="r">
              <a:defRPr sz="1900"/>
            </a:lvl1pPr>
          </a:lstStyle>
          <a:p>
            <a:fld id="{C55E5FFF-4B96-4566-91EC-F59CEA6B4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9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190BE-6D2D-438D-A5F6-4E593AC6FBF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593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buSzPts val="1000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447535">
              <a:defRPr/>
            </a:pPr>
            <a:fld id="{BA67E501-554D-44FB-9423-DF01F1F5D5E8}" type="slidenum">
              <a:rPr lang="en-US" sz="2600" kern="0">
                <a:solidFill>
                  <a:sysClr val="windowText" lastClr="000000"/>
                </a:solidFill>
                <a:latin typeface="Calibri"/>
              </a:rPr>
              <a:pPr defTabSz="1447535">
                <a:defRPr/>
              </a:pPr>
              <a:t>10</a:t>
            </a:fld>
            <a:endParaRPr lang="en-US" sz="2600" kern="0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5980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buSzPts val="1000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447535">
              <a:defRPr/>
            </a:pPr>
            <a:fld id="{BA67E501-554D-44FB-9423-DF01F1F5D5E8}" type="slidenum">
              <a:rPr lang="en-US" sz="2600" kern="0">
                <a:solidFill>
                  <a:sysClr val="windowText" lastClr="000000"/>
                </a:solidFill>
                <a:latin typeface="Calibri"/>
              </a:rPr>
              <a:pPr defTabSz="1447535">
                <a:defRPr/>
              </a:pPr>
              <a:t>11</a:t>
            </a:fld>
            <a:endParaRPr lang="en-US" sz="2600" kern="0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2800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buSzPts val="1000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447535">
              <a:defRPr/>
            </a:pPr>
            <a:fld id="{BA67E501-554D-44FB-9423-DF01F1F5D5E8}" type="slidenum">
              <a:rPr lang="en-US" sz="2600" kern="0">
                <a:solidFill>
                  <a:sysClr val="windowText" lastClr="000000"/>
                </a:solidFill>
                <a:latin typeface="Calibri"/>
              </a:rPr>
              <a:pPr defTabSz="1447535">
                <a:defRPr/>
              </a:pPr>
              <a:t>12</a:t>
            </a:fld>
            <a:endParaRPr lang="en-US" sz="2600" kern="0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1059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buSzPts val="1000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447535">
              <a:defRPr/>
            </a:pPr>
            <a:fld id="{BA67E501-554D-44FB-9423-DF01F1F5D5E8}" type="slidenum">
              <a:rPr lang="en-US" sz="2600" kern="0">
                <a:solidFill>
                  <a:sysClr val="windowText" lastClr="000000"/>
                </a:solidFill>
                <a:latin typeface="Calibri"/>
              </a:rPr>
              <a:pPr defTabSz="1447535">
                <a:defRPr/>
              </a:pPr>
              <a:t>13</a:t>
            </a:fld>
            <a:endParaRPr lang="en-US" sz="2600" kern="0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2620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buSzPts val="1000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447535">
              <a:defRPr/>
            </a:pPr>
            <a:fld id="{BA67E501-554D-44FB-9423-DF01F1F5D5E8}" type="slidenum">
              <a:rPr lang="en-US" sz="2600" kern="0">
                <a:solidFill>
                  <a:sysClr val="windowText" lastClr="000000"/>
                </a:solidFill>
                <a:latin typeface="Calibri"/>
              </a:rPr>
              <a:pPr defTabSz="1447535">
                <a:defRPr/>
              </a:pPr>
              <a:t>2</a:t>
            </a:fld>
            <a:endParaRPr lang="en-US" sz="2600" kern="0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1568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buSzPts val="1000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447535">
              <a:defRPr/>
            </a:pPr>
            <a:fld id="{BA67E501-554D-44FB-9423-DF01F1F5D5E8}" type="slidenum">
              <a:rPr lang="en-US" sz="2600" kern="0">
                <a:solidFill>
                  <a:sysClr val="windowText" lastClr="000000"/>
                </a:solidFill>
                <a:latin typeface="Calibri"/>
              </a:rPr>
              <a:pPr defTabSz="1447535">
                <a:defRPr/>
              </a:pPr>
              <a:t>3</a:t>
            </a:fld>
            <a:endParaRPr lang="en-US" sz="2600" kern="0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4218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buSzPts val="1000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447535">
              <a:defRPr/>
            </a:pPr>
            <a:fld id="{BA67E501-554D-44FB-9423-DF01F1F5D5E8}" type="slidenum">
              <a:rPr lang="en-US" sz="2600" kern="0">
                <a:solidFill>
                  <a:sysClr val="windowText" lastClr="000000"/>
                </a:solidFill>
                <a:latin typeface="Calibri"/>
              </a:rPr>
              <a:pPr defTabSz="1447535">
                <a:defRPr/>
              </a:pPr>
              <a:t>4</a:t>
            </a:fld>
            <a:endParaRPr lang="en-US" sz="2600" kern="0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968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buSzPts val="1000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447535">
              <a:defRPr/>
            </a:pPr>
            <a:fld id="{BA67E501-554D-44FB-9423-DF01F1F5D5E8}" type="slidenum">
              <a:rPr lang="en-US" sz="2600" kern="0">
                <a:solidFill>
                  <a:sysClr val="windowText" lastClr="000000"/>
                </a:solidFill>
                <a:latin typeface="Calibri"/>
              </a:rPr>
              <a:pPr defTabSz="1447535">
                <a:defRPr/>
              </a:pPr>
              <a:t>5</a:t>
            </a:fld>
            <a:endParaRPr lang="en-US" sz="2600" kern="0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1727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buSzPts val="1000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447535">
              <a:defRPr/>
            </a:pPr>
            <a:fld id="{BA67E501-554D-44FB-9423-DF01F1F5D5E8}" type="slidenum">
              <a:rPr lang="en-US" sz="2600" kern="0">
                <a:solidFill>
                  <a:sysClr val="windowText" lastClr="000000"/>
                </a:solidFill>
                <a:latin typeface="Calibri"/>
              </a:rPr>
              <a:pPr defTabSz="1447535">
                <a:defRPr/>
              </a:pPr>
              <a:t>6</a:t>
            </a:fld>
            <a:endParaRPr lang="en-US" sz="2600" kern="0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7658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buSzPts val="1000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447535">
              <a:defRPr/>
            </a:pPr>
            <a:fld id="{BA67E501-554D-44FB-9423-DF01F1F5D5E8}" type="slidenum">
              <a:rPr lang="en-US" sz="2600" kern="0">
                <a:solidFill>
                  <a:sysClr val="windowText" lastClr="000000"/>
                </a:solidFill>
                <a:latin typeface="Calibri"/>
              </a:rPr>
              <a:pPr defTabSz="1447535">
                <a:defRPr/>
              </a:pPr>
              <a:t>7</a:t>
            </a:fld>
            <a:endParaRPr lang="en-US" sz="2600" kern="0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9087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buSzPts val="1000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447535">
              <a:defRPr/>
            </a:pPr>
            <a:fld id="{BA67E501-554D-44FB-9423-DF01F1F5D5E8}" type="slidenum">
              <a:rPr lang="en-US" sz="2600" kern="0">
                <a:solidFill>
                  <a:sysClr val="windowText" lastClr="000000"/>
                </a:solidFill>
                <a:latin typeface="Calibri"/>
              </a:rPr>
              <a:pPr defTabSz="1447535">
                <a:defRPr/>
              </a:pPr>
              <a:t>8</a:t>
            </a:fld>
            <a:endParaRPr lang="en-US" sz="2600" kern="0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8621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buSzPts val="1000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447535">
              <a:defRPr/>
            </a:pPr>
            <a:fld id="{BA67E501-554D-44FB-9423-DF01F1F5D5E8}" type="slidenum">
              <a:rPr lang="en-US" sz="2600" kern="0">
                <a:solidFill>
                  <a:sysClr val="windowText" lastClr="000000"/>
                </a:solidFill>
                <a:latin typeface="Calibri"/>
              </a:rPr>
              <a:pPr defTabSz="1447535">
                <a:defRPr/>
              </a:pPr>
              <a:t>9</a:t>
            </a:fld>
            <a:endParaRPr lang="en-US" sz="2600" kern="0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7553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FFEB9-CCC2-46D6-890C-1637EB2EE7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1E7057-8267-4992-8AB6-375EAA85D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47C56-3A2C-4C26-A1CC-BE56F0279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DDCC2-FB7B-4EA4-BB44-0DA259A8CAF8}" type="datetime1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AC4C5-0272-48E1-B9AA-EBF27E40E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14714-7CE0-48B9-BDBE-C0C6392DA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5A21-02ED-4595-B585-C2AFE1D72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48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E370F-2FDB-44E8-BBAF-7144265F8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7D11A-B618-42FA-A123-A2FF3B5390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48E25-EDB5-4E32-B066-967460B7B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D4AEE-E750-4149-A387-E05D247DD457}" type="datetime1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201BA-0E4B-4D3A-8B69-4F3ECCBCE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5AB5F-4594-47DE-AB40-93898DC2E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5A21-02ED-4595-B585-C2AFE1D72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7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B9FDCD-2FC6-4DF5-BAA6-6429ECCBC9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901990-C908-4FD0-9C0C-C08A7A1AE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D0940-7230-41EA-AEFE-35D085329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57694-622F-44E1-B42D-BB9BED343918}" type="datetime1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5B082-15CC-4959-B4F1-7A0172D34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D53BE-8C3F-41ED-AAE8-D93B17137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5A21-02ED-4595-B585-C2AFE1D72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32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61346-6FA2-41C2-8115-FE8A354F60DA}" type="datetime1">
              <a:rPr lang="en-US" smtClean="0"/>
              <a:t>9/23/2024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Roboto Light"/>
                <a:cs typeface="Roboto Light"/>
              </a:defRPr>
            </a:lvl1pPr>
          </a:lstStyle>
          <a:p>
            <a:pPr marL="33866">
              <a:spcBef>
                <a:spcPts val="207"/>
              </a:spcBef>
            </a:pPr>
            <a:fld id="{81D60167-4931-47E6-BA6A-407CBD079E47}" type="slidenum">
              <a:rPr lang="en-US" spc="-13" smtClean="0">
                <a:solidFill>
                  <a:srgbClr val="898989"/>
                </a:solidFill>
              </a:rPr>
              <a:pPr marL="33866">
                <a:spcBef>
                  <a:spcPts val="207"/>
                </a:spcBef>
              </a:pPr>
              <a:t>‹#›</a:t>
            </a:fld>
            <a:endParaRPr lang="en-US" spc="-13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500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7B7E6-E7AD-45C5-B4A9-ED18F1D82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B05BC-BF30-44DF-B6B8-30BD6AEEC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F9559-A70B-4CB0-A382-13B820E6D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C1DCA-7BFE-478D-8600-687577CCB3DE}" type="datetime1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F5797-21FD-4D91-9B67-292A9465B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1221B-343C-4F07-9A09-16C66B376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5A21-02ED-4595-B585-C2AFE1D72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77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32983-5434-42E7-8828-1B9C6E19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173D44-004B-41AD-9FB9-2A913ABC3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DE3D5-1665-496B-910F-02B4D5D22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3D445-2215-46D8-95D7-4283014BBD0E}" type="datetime1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E34E6-257B-44BC-B14C-5B24C0724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C1978-03BB-47C0-A9D2-1A8CA998E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5A21-02ED-4595-B585-C2AFE1D72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51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4F6C3-7C12-4342-9E35-767D8723A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DC986-A100-4926-A268-8D9250E819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66D886-1328-42C4-9AC1-912C0CAE3E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B54281-A7B2-4BD5-A80D-F6C0E287D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BAF3A-41AC-49A7-AF25-6109F5660800}" type="datetime1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332765-1269-4F66-8F3E-AC946C3BE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FAE570-59E8-46B6-9B78-8281D221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5A21-02ED-4595-B585-C2AFE1D72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16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86B7F-4839-4ED0-9495-D0F8095B3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0B66A-CA08-4AE1-898F-C808A00FB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4E13A9-E68B-4342-BC25-1697B4585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240108-5577-48FA-9D73-E4C00B5BD5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6CC24A-B5FD-453C-81C2-BA1630A621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7BCAE4-63C5-46F2-A688-104733E0C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C95F-A6FF-40AC-A9C1-8B724DB3B6B9}" type="datetime1">
              <a:rPr lang="en-US" smtClean="0"/>
              <a:t>9/23/2024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4ECA11-1DBC-4F6E-825A-698269E9C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9D4833-672B-43AF-A839-B384E28C2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5A21-02ED-4595-B585-C2AFE1D72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19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1C7E3-92B0-4676-8ED3-93475C130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215DDD-E582-410E-877A-5C190609A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5C53-30A6-48A7-9465-489C0B46A400}" type="datetime1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8FF21E-72BF-4EB4-8F4B-A560636CB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460284-B113-45C1-AF71-71E39766F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5A21-02ED-4595-B585-C2AFE1D72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8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25E59B-932E-46FA-AB05-12752E343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24821-1CD2-4C34-A4C4-FABF16C48930}" type="datetime1">
              <a:rPr lang="en-US" smtClean="0"/>
              <a:t>9/23/2024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88EEC6-16FB-497A-9ED8-73DA64B8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78CFA4-3990-40F5-A473-15B49DEED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5A21-02ED-4595-B585-C2AFE1D72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322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E42CB-E132-4C3E-9BDC-713C5CE85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C85F2-6CC3-4238-96AE-A01C031AC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998C57-D839-4FF5-B4CE-8CCF4A4D8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F145C-A21F-4B07-BA9D-1D5B0ECE0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1BAE8-4B28-4842-84B2-FFD80D53CD8E}" type="datetime1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44C335-217A-4AF1-A650-07060E69E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7ECCDF-1CC9-4C07-A5C8-FBB3C736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5A21-02ED-4595-B585-C2AFE1D72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88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8C0C3-84B4-44FA-AFB3-4D2D2D996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B746CA-FE80-486F-8F9E-8B78E6E9A2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FFDEE-E5E8-4C37-860E-16F3CF990B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8A11E4-A087-4EC4-AF9D-A422AD179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E42A3-CED4-4E31-BCEE-4870FC990CBC}" type="datetime1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39E9B4-EFDE-4EC1-86C4-7B02DD530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E764B-A7CD-41A1-8C3E-4462A7320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35A21-02ED-4595-B585-C2AFE1D72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52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143D67-A9DC-4488-B5B1-170BC1738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15BBCC-BBDA-48A1-8796-FC9E1F644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3FA40-F0CA-4732-B5B6-D753FA1E12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DCD07-3331-4807-BACA-F054E34CCD90}" type="datetime1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CC05B-DCD6-49F2-B284-079EC090A5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E45A7-4FAB-43B9-B3C7-51B60D7C27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35A21-02ED-4595-B585-C2AFE1D72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85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rlingtonva.us/Government/Projects/Project-Types/Uncategorised/Lacey-Woods-Park-Renovation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7" y="2033"/>
            <a:ext cx="11904980" cy="6856307"/>
          </a:xfrm>
          <a:custGeom>
            <a:avLst/>
            <a:gdLst/>
            <a:ahLst/>
            <a:cxnLst/>
            <a:rect l="l" t="t" r="r" b="b"/>
            <a:pathLst>
              <a:path w="8928735" h="5142230">
                <a:moveTo>
                  <a:pt x="8928668" y="5141976"/>
                </a:moveTo>
                <a:lnTo>
                  <a:pt x="3563765" y="0"/>
                </a:lnTo>
                <a:lnTo>
                  <a:pt x="0" y="0"/>
                </a:lnTo>
                <a:lnTo>
                  <a:pt x="0" y="5141976"/>
                </a:lnTo>
                <a:lnTo>
                  <a:pt x="8928668" y="5141976"/>
                </a:lnTo>
                <a:close/>
              </a:path>
            </a:pathLst>
          </a:custGeom>
          <a:solidFill>
            <a:srgbClr val="C3D941"/>
          </a:solidFill>
        </p:spPr>
        <p:txBody>
          <a:bodyPr wrap="square" lIns="0" tIns="0" rIns="0" bIns="0" rtlCol="0"/>
          <a:lstStyle/>
          <a:p>
            <a:pPr defTabSz="1219170"/>
            <a:endParaRPr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4147312" y="2033"/>
            <a:ext cx="8045027" cy="6856307"/>
          </a:xfrm>
          <a:custGeom>
            <a:avLst/>
            <a:gdLst/>
            <a:ahLst/>
            <a:cxnLst/>
            <a:rect l="l" t="t" r="r" b="b"/>
            <a:pathLst>
              <a:path w="6033770" h="5142230">
                <a:moveTo>
                  <a:pt x="6033515" y="5141976"/>
                </a:moveTo>
                <a:lnTo>
                  <a:pt x="6033515" y="0"/>
                </a:lnTo>
                <a:lnTo>
                  <a:pt x="0" y="0"/>
                </a:lnTo>
                <a:lnTo>
                  <a:pt x="5363478" y="5141976"/>
                </a:lnTo>
                <a:lnTo>
                  <a:pt x="6033515" y="5141976"/>
                </a:lnTo>
                <a:close/>
              </a:path>
            </a:pathLst>
          </a:custGeom>
          <a:solidFill>
            <a:srgbClr val="46651E"/>
          </a:solidFill>
        </p:spPr>
        <p:txBody>
          <a:bodyPr wrap="square" lIns="0" tIns="0" rIns="0" bIns="0" rtlCol="0"/>
          <a:lstStyle/>
          <a:p>
            <a:pPr defTabSz="1219170"/>
            <a:endParaRPr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8" y="2033"/>
            <a:ext cx="6595533" cy="6856307"/>
          </a:xfrm>
          <a:custGeom>
            <a:avLst/>
            <a:gdLst/>
            <a:ahLst/>
            <a:cxnLst/>
            <a:rect l="l" t="t" r="r" b="b"/>
            <a:pathLst>
              <a:path w="4946650" h="5142230">
                <a:moveTo>
                  <a:pt x="4946570" y="0"/>
                </a:moveTo>
                <a:lnTo>
                  <a:pt x="0" y="0"/>
                </a:lnTo>
                <a:lnTo>
                  <a:pt x="0" y="5141976"/>
                </a:lnTo>
                <a:lnTo>
                  <a:pt x="1084" y="5141976"/>
                </a:lnTo>
                <a:lnTo>
                  <a:pt x="4946570" y="0"/>
                </a:lnTo>
                <a:close/>
              </a:path>
            </a:pathLst>
          </a:custGeom>
          <a:solidFill>
            <a:srgbClr val="A0ECD0"/>
          </a:solidFill>
        </p:spPr>
        <p:txBody>
          <a:bodyPr wrap="square" lIns="0" tIns="0" rIns="0" bIns="0" rtlCol="0"/>
          <a:lstStyle/>
          <a:p>
            <a:pPr defTabSz="1219170"/>
            <a:endParaRPr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7" y="2784299"/>
            <a:ext cx="4528592" cy="40737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219170"/>
            <a:endParaRPr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64901" y="2623984"/>
            <a:ext cx="9263641" cy="2196269"/>
          </a:xfrm>
          <a:custGeom>
            <a:avLst/>
            <a:gdLst/>
            <a:ahLst/>
            <a:cxnLst/>
            <a:rect l="l" t="t" r="r" b="b"/>
            <a:pathLst>
              <a:path w="8458200" h="831850">
                <a:moveTo>
                  <a:pt x="0" y="0"/>
                </a:moveTo>
                <a:lnTo>
                  <a:pt x="0" y="831342"/>
                </a:lnTo>
                <a:lnTo>
                  <a:pt x="8458200" y="831341"/>
                </a:lnTo>
                <a:lnTo>
                  <a:pt x="84582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/>
          <a:lstStyle/>
          <a:p>
            <a:pPr defTabSz="1219170"/>
            <a:endParaRPr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-2136472" y="3058249"/>
            <a:ext cx="12201667" cy="132343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4487221" defTabSz="1219170"/>
            <a:r>
              <a:rPr lang="en-US" sz="4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Lacey Woods Park Renovations</a:t>
            </a:r>
          </a:p>
          <a:p>
            <a:pPr marL="4487221" algn="r" defTabSz="1219170"/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Bluemont Civic Association </a:t>
            </a:r>
          </a:p>
          <a:p>
            <a:pPr marL="4487221" algn="r" defTabSz="1219170"/>
            <a:r>
              <a:rPr lang="en-US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25, 2024</a:t>
            </a:r>
          </a:p>
        </p:txBody>
      </p:sp>
      <p:pic>
        <p:nvPicPr>
          <p:cNvPr id="11" name="Picture 10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CF6FF825-DAA3-ACCF-0AB6-722626CCA6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9394"/>
            <a:ext cx="2427316" cy="74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96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7"/>
          <p:cNvSpPr txBox="1">
            <a:spLocks/>
          </p:cNvSpPr>
          <p:nvPr/>
        </p:nvSpPr>
        <p:spPr>
          <a:xfrm>
            <a:off x="0" y="169493"/>
            <a:ext cx="12192000" cy="675894"/>
          </a:xfrm>
          <a:prstGeom prst="rect">
            <a:avLst/>
          </a:prstGeom>
          <a:solidFill>
            <a:srgbClr val="C3D941"/>
          </a:solidFill>
        </p:spPr>
        <p:txBody>
          <a:bodyPr vert="horz" wrap="square" lIns="301752" tIns="91440" rIns="0" bIns="9144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Nevis" panose="02000800000000000000" pitchFamily="2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C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vis" panose="02000800000000000000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BC5B69-CF46-D263-5EE7-409A5D5E9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" y="872399"/>
            <a:ext cx="10424160" cy="581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519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7"/>
          <p:cNvSpPr txBox="1">
            <a:spLocks/>
          </p:cNvSpPr>
          <p:nvPr/>
        </p:nvSpPr>
        <p:spPr>
          <a:xfrm>
            <a:off x="0" y="169493"/>
            <a:ext cx="12192000" cy="675894"/>
          </a:xfrm>
          <a:prstGeom prst="rect">
            <a:avLst/>
          </a:prstGeom>
          <a:solidFill>
            <a:srgbClr val="C3D941"/>
          </a:solidFill>
        </p:spPr>
        <p:txBody>
          <a:bodyPr vert="horz" wrap="square" lIns="301752" tIns="91440" rIns="0" bIns="9144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Nevis" panose="02000800000000000000" pitchFamily="2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D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vis" panose="02000800000000000000" pitchFamily="2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C5842C-1A30-668C-B710-BA419B905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89" y="901196"/>
            <a:ext cx="10510221" cy="584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62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7"/>
          <p:cNvSpPr txBox="1">
            <a:spLocks/>
          </p:cNvSpPr>
          <p:nvPr/>
        </p:nvSpPr>
        <p:spPr>
          <a:xfrm>
            <a:off x="0" y="169493"/>
            <a:ext cx="12192000" cy="675894"/>
          </a:xfrm>
          <a:prstGeom prst="rect">
            <a:avLst/>
          </a:prstGeom>
          <a:solidFill>
            <a:srgbClr val="C3D941"/>
          </a:solidFill>
        </p:spPr>
        <p:txBody>
          <a:bodyPr vert="horz" wrap="square" lIns="301752" tIns="91440" rIns="0" bIns="9144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Nevis" panose="02000800000000000000" pitchFamily="2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Next steps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vis" panose="02000800000000000000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A26DB0-FB27-38E5-3BEF-5DA7BA13F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234" y="1095858"/>
            <a:ext cx="8151531" cy="429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93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7"/>
          <p:cNvSpPr txBox="1">
            <a:spLocks/>
          </p:cNvSpPr>
          <p:nvPr/>
        </p:nvSpPr>
        <p:spPr>
          <a:xfrm>
            <a:off x="0" y="169493"/>
            <a:ext cx="12192000" cy="675894"/>
          </a:xfrm>
          <a:prstGeom prst="rect">
            <a:avLst/>
          </a:prstGeom>
          <a:solidFill>
            <a:srgbClr val="C3D941"/>
          </a:solidFill>
        </p:spPr>
        <p:txBody>
          <a:bodyPr vert="horz" wrap="square" lIns="301752" tIns="91440" rIns="0" bIns="9144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Nevis" panose="02000800000000000000" pitchFamily="2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Stay connected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vis" panose="02000800000000000000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74D09A-479A-C6DB-7C54-C27D9287D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68" y="871348"/>
            <a:ext cx="11413863" cy="51153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C07C0B-68F7-786A-0305-F1ABD0DC5D6B}"/>
              </a:ext>
            </a:extLst>
          </p:cNvPr>
          <p:cNvSpPr txBox="1"/>
          <p:nvPr/>
        </p:nvSpPr>
        <p:spPr>
          <a:xfrm>
            <a:off x="566350" y="6144832"/>
            <a:ext cx="11059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https://www.arlingtonva.us/Government/Projects/Project-Types/Uncategorised/Lacey-Woods-Park-Renovation.com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010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7"/>
          <p:cNvSpPr txBox="1">
            <a:spLocks/>
          </p:cNvSpPr>
          <p:nvPr/>
        </p:nvSpPr>
        <p:spPr>
          <a:xfrm>
            <a:off x="0" y="169493"/>
            <a:ext cx="12192000" cy="675894"/>
          </a:xfrm>
          <a:prstGeom prst="rect">
            <a:avLst/>
          </a:prstGeom>
          <a:solidFill>
            <a:srgbClr val="C3D941"/>
          </a:solidFill>
        </p:spPr>
        <p:txBody>
          <a:bodyPr vert="horz" wrap="square" lIns="301752" tIns="91440" rIns="0" bIns="9144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Nevis" panose="02000800000000000000" pitchFamily="2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Project goals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vis" panose="02000800000000000000" pitchFamily="2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C8580A-802C-C4A5-10E4-F3FD0A8EA9DB}"/>
              </a:ext>
            </a:extLst>
          </p:cNvPr>
          <p:cNvSpPr txBox="1"/>
          <p:nvPr/>
        </p:nvSpPr>
        <p:spPr>
          <a:xfrm>
            <a:off x="129096" y="910950"/>
            <a:ext cx="330259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1D1D1D"/>
                </a:solidFill>
                <a:latin typeface="Roboto" panose="02000000000000000000" pitchFamily="2" charset="0"/>
              </a:rPr>
              <a:t>Project Goals: </a:t>
            </a:r>
          </a:p>
          <a:p>
            <a:pPr algn="l"/>
            <a:endParaRPr lang="en-US" b="0" i="0" dirty="0">
              <a:solidFill>
                <a:srgbClr val="1D1D1D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D1D1D"/>
                </a:solidFill>
                <a:effectLst/>
                <a:latin typeface="Roboto" panose="02000000000000000000" pitchFamily="2" charset="0"/>
              </a:rPr>
              <a:t>Renovate restrooms, picnic shelter, basketball court and lighting and athletic field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1D1D1D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D1D1D"/>
                </a:solidFill>
                <a:effectLst/>
                <a:latin typeface="Roboto" panose="02000000000000000000" pitchFamily="2" charset="0"/>
              </a:rPr>
              <a:t>Add site furnishings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1D1D1D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D1D1D"/>
                </a:solidFill>
                <a:effectLst/>
              </a:rPr>
              <a:t>Improve</a:t>
            </a:r>
            <a:r>
              <a:rPr lang="en-US" b="0" i="0" dirty="0">
                <a:solidFill>
                  <a:srgbClr val="1D1D1D"/>
                </a:solidFill>
                <a:effectLst/>
                <a:latin typeface="Roboto" panose="02000000000000000000" pitchFamily="2" charset="0"/>
              </a:rPr>
              <a:t> site circulation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1D1D1D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D1D1D"/>
                </a:solidFill>
                <a:effectLst/>
                <a:latin typeface="Roboto" panose="02000000000000000000" pitchFamily="2" charset="0"/>
              </a:rPr>
              <a:t>ADA improvements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1D1D1D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D1D1D"/>
                </a:solidFill>
                <a:effectLst/>
                <a:latin typeface="Roboto" panose="02000000000000000000" pitchFamily="2" charset="0"/>
              </a:rPr>
              <a:t>Improve drainage</a:t>
            </a:r>
          </a:p>
          <a:p>
            <a:pPr algn="l"/>
            <a:endParaRPr lang="en-US" dirty="0">
              <a:solidFill>
                <a:srgbClr val="1D1D1D"/>
              </a:solidFill>
              <a:latin typeface="Roboto" panose="02000000000000000000" pitchFamily="2" charset="0"/>
            </a:endParaRPr>
          </a:p>
          <a:p>
            <a:pPr algn="l"/>
            <a:endParaRPr lang="en-US" dirty="0">
              <a:solidFill>
                <a:srgbClr val="1D1D1D"/>
              </a:solidFill>
              <a:latin typeface="Roboto" panose="02000000000000000000" pitchFamily="2" charset="0"/>
            </a:endParaRPr>
          </a:p>
          <a:p>
            <a:pPr algn="l"/>
            <a:r>
              <a:rPr lang="en-US" b="1" dirty="0">
                <a:solidFill>
                  <a:srgbClr val="1D1D1D"/>
                </a:solidFill>
                <a:latin typeface="Roboto" panose="02000000000000000000" pitchFamily="2" charset="0"/>
              </a:rPr>
              <a:t>Funding: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1" i="0" dirty="0">
              <a:solidFill>
                <a:srgbClr val="1D1D1D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D1D1D"/>
                </a:solidFill>
                <a:latin typeface="Roboto" panose="02000000000000000000" pitchFamily="2" charset="0"/>
              </a:rPr>
              <a:t>FY2020 Parks Maintenance Capital</a:t>
            </a:r>
            <a:endParaRPr lang="en-US" b="0" i="0" dirty="0">
              <a:solidFill>
                <a:srgbClr val="1D1D1D"/>
              </a:solidFill>
              <a:effectLst/>
              <a:latin typeface="Roboto" panose="02000000000000000000" pitchFamily="2" charset="0"/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26CF2F-D510-EC2D-A526-A09E36A39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971" y="917843"/>
            <a:ext cx="8961271" cy="577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99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7"/>
          <p:cNvSpPr txBox="1">
            <a:spLocks/>
          </p:cNvSpPr>
          <p:nvPr/>
        </p:nvSpPr>
        <p:spPr>
          <a:xfrm>
            <a:off x="0" y="169493"/>
            <a:ext cx="12192000" cy="675894"/>
          </a:xfrm>
          <a:prstGeom prst="rect">
            <a:avLst/>
          </a:prstGeom>
          <a:solidFill>
            <a:srgbClr val="C3D941"/>
          </a:solidFill>
        </p:spPr>
        <p:txBody>
          <a:bodyPr vert="horz" wrap="square" lIns="301752" tIns="91440" rIns="0" bIns="9144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Nevis" panose="02000800000000000000" pitchFamily="2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Existing conditions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vis" panose="02000800000000000000" pitchFamily="2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03D116-6701-3CF1-2110-F4FE61026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429" y="907534"/>
            <a:ext cx="9371142" cy="58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73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7"/>
          <p:cNvSpPr txBox="1">
            <a:spLocks/>
          </p:cNvSpPr>
          <p:nvPr/>
        </p:nvSpPr>
        <p:spPr>
          <a:xfrm>
            <a:off x="0" y="169493"/>
            <a:ext cx="12192000" cy="675894"/>
          </a:xfrm>
          <a:prstGeom prst="rect">
            <a:avLst/>
          </a:prstGeom>
          <a:solidFill>
            <a:srgbClr val="C3D941"/>
          </a:solidFill>
        </p:spPr>
        <p:txBody>
          <a:bodyPr vert="horz" wrap="square" lIns="301752" tIns="91440" rIns="0" bIns="9144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Nevis" panose="02000800000000000000" pitchFamily="2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Existing conditions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vis" panose="02000800000000000000" pitchFamily="2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3ADA6C-4180-A3EE-1F86-8A5CC3B55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123" y="925937"/>
            <a:ext cx="9545753" cy="576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26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7"/>
          <p:cNvSpPr txBox="1">
            <a:spLocks/>
          </p:cNvSpPr>
          <p:nvPr/>
        </p:nvSpPr>
        <p:spPr>
          <a:xfrm>
            <a:off x="0" y="169493"/>
            <a:ext cx="12192000" cy="675894"/>
          </a:xfrm>
          <a:prstGeom prst="rect">
            <a:avLst/>
          </a:prstGeom>
          <a:solidFill>
            <a:srgbClr val="C3D941"/>
          </a:solidFill>
        </p:spPr>
        <p:txBody>
          <a:bodyPr vert="horz" wrap="square" lIns="301752" tIns="91440" rIns="0" bIns="9144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Nevis" panose="02000800000000000000" pitchFamily="2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Existing conditions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vis" panose="02000800000000000000" pitchFamily="2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EAF2BA-20D0-600E-A1DA-47AE0E9AB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031" y="970779"/>
            <a:ext cx="9503938" cy="549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42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7"/>
          <p:cNvSpPr txBox="1">
            <a:spLocks/>
          </p:cNvSpPr>
          <p:nvPr/>
        </p:nvSpPr>
        <p:spPr>
          <a:xfrm>
            <a:off x="0" y="169493"/>
            <a:ext cx="12192000" cy="675894"/>
          </a:xfrm>
          <a:prstGeom prst="rect">
            <a:avLst/>
          </a:prstGeom>
          <a:solidFill>
            <a:srgbClr val="C3D941"/>
          </a:solidFill>
        </p:spPr>
        <p:txBody>
          <a:bodyPr vert="horz" wrap="square" lIns="301752" tIns="91440" rIns="0" bIns="9144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Nevis" panose="02000800000000000000" pitchFamily="2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Final conceptual plan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vis" panose="02000800000000000000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05DC83-DBEB-C005-97C1-641C61728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564" y="871916"/>
            <a:ext cx="10190346" cy="596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777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7"/>
          <p:cNvSpPr txBox="1">
            <a:spLocks/>
          </p:cNvSpPr>
          <p:nvPr/>
        </p:nvSpPr>
        <p:spPr>
          <a:xfrm>
            <a:off x="0" y="169493"/>
            <a:ext cx="12192000" cy="675894"/>
          </a:xfrm>
          <a:prstGeom prst="rect">
            <a:avLst/>
          </a:prstGeom>
          <a:solidFill>
            <a:srgbClr val="C3D941"/>
          </a:solidFill>
        </p:spPr>
        <p:txBody>
          <a:bodyPr vert="horz" wrap="square" lIns="301752" tIns="91440" rIns="0" bIns="9144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Nevis" panose="02000800000000000000" pitchFamily="2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Final conceptual plan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vis" panose="02000800000000000000" pitchFamily="2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60AB85-7F00-B997-97CB-F06131A30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285" y="878735"/>
            <a:ext cx="10089430" cy="58097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7A406A-0066-3351-D240-97A199406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8921" y="845387"/>
            <a:ext cx="1131794" cy="345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40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7"/>
          <p:cNvSpPr txBox="1">
            <a:spLocks/>
          </p:cNvSpPr>
          <p:nvPr/>
        </p:nvSpPr>
        <p:spPr>
          <a:xfrm>
            <a:off x="0" y="169493"/>
            <a:ext cx="12192000" cy="675894"/>
          </a:xfrm>
          <a:prstGeom prst="rect">
            <a:avLst/>
          </a:prstGeom>
          <a:solidFill>
            <a:srgbClr val="C3D941"/>
          </a:solidFill>
        </p:spPr>
        <p:txBody>
          <a:bodyPr vert="horz" wrap="square" lIns="301752" tIns="91440" rIns="0" bIns="9144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Nevis" panose="02000800000000000000" pitchFamily="2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a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vis" panose="02000800000000000000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9426EA-59BC-532A-FC89-7EE3239D7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83" y="893979"/>
            <a:ext cx="10456433" cy="579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71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7"/>
          <p:cNvSpPr txBox="1">
            <a:spLocks/>
          </p:cNvSpPr>
          <p:nvPr/>
        </p:nvSpPr>
        <p:spPr>
          <a:xfrm>
            <a:off x="0" y="169493"/>
            <a:ext cx="12192000" cy="675894"/>
          </a:xfrm>
          <a:prstGeom prst="rect">
            <a:avLst/>
          </a:prstGeom>
          <a:solidFill>
            <a:srgbClr val="C3D941"/>
          </a:solidFill>
        </p:spPr>
        <p:txBody>
          <a:bodyPr vert="horz" wrap="square" lIns="301752" tIns="91440" rIns="0" bIns="9144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Nevis" panose="02000800000000000000" pitchFamily="2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B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vis" panose="02000800000000000000" pitchFamily="2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B73296-EF0A-6085-54A1-421FCF33E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193" y="894599"/>
            <a:ext cx="10359614" cy="581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23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3d24056-b740-4533-9556-9fce5273668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c89badf8-0cd2-4e7b-b9e9-f8f3d3755954" ContentTypeId="0x0101" PreviousValue="fals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77FFE1393E2540876A194A9777EE4F" ma:contentTypeVersion="24" ma:contentTypeDescription="Create a new document." ma:contentTypeScope="" ma:versionID="9e5020a86eebbfe3374b6ee8ebfd3d42">
  <xsd:schema xmlns:xsd="http://www.w3.org/2001/XMLSchema" xmlns:xs="http://www.w3.org/2001/XMLSchema" xmlns:p="http://schemas.microsoft.com/office/2006/metadata/properties" xmlns:ns3="c3d24056-b740-4533-9556-9fce52736681" xmlns:ns4="3a1c5dce-1f75-48bc-97f1-b72b2b99581e" targetNamespace="http://schemas.microsoft.com/office/2006/metadata/properties" ma:root="true" ma:fieldsID="6c47c8a20209b059524bf2bb12c447a5" ns3:_="" ns4:_="">
    <xsd:import namespace="c3d24056-b740-4533-9556-9fce52736681"/>
    <xsd:import namespace="3a1c5dce-1f75-48bc-97f1-b72b2b99581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d24056-b740-4533-9556-9fce527366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1c5dce-1f75-48bc-97f1-b72b2b99581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2C83AB2-D0A5-4239-8399-1466AC59912B}">
  <ds:schemaRefs>
    <ds:schemaRef ds:uri="3a1c5dce-1f75-48bc-97f1-b72b2b99581e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c3d24056-b740-4533-9556-9fce52736681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CCECB69-F4E7-40D2-B596-0B5464D587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AC2E211-53E6-448F-8D9E-92FE67E2B099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3DCCAA27-D98F-4CC8-9326-B6C08968DD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d24056-b740-4533-9556-9fce52736681"/>
    <ds:schemaRef ds:uri="3a1c5dce-1f75-48bc-97f1-b72b2b9958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13659</TotalTime>
  <Words>101</Words>
  <Application>Microsoft Office PowerPoint</Application>
  <PresentationFormat>Widescreen</PresentationFormat>
  <Paragraphs>45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Nevis</vt:lpstr>
      <vt:lpstr>Roboto</vt:lpstr>
      <vt:lpstr>Roboto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Irena Lazic</dc:creator>
  <cp:lastModifiedBy>Joshua Serck</cp:lastModifiedBy>
  <cp:revision>517</cp:revision>
  <cp:lastPrinted>2024-09-23T18:23:52Z</cp:lastPrinted>
  <dcterms:created xsi:type="dcterms:W3CDTF">2019-08-09T18:10:13Z</dcterms:created>
  <dcterms:modified xsi:type="dcterms:W3CDTF">2024-09-23T18:25:09Z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0x0101005177FFE1393E2540876A194A9777EE4F</vt:lpwstr>
  </property>
  <property fmtid="{D5CDD505-2E9C-101B-9397-08002B2CF9AE}" pid="3" name="MediaServiceImageTags">
    <vt:lpwstr/>
  </property>
</Properties>
</file>