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749" r:id="rId1"/>
  </p:sldMasterIdLst>
  <p:notesMasterIdLst>
    <p:notesMasterId r:id="rId12"/>
  </p:notesMasterIdLst>
  <p:sldIdLst>
    <p:sldId id="267" r:id="rId2"/>
    <p:sldId id="256" r:id="rId3"/>
    <p:sldId id="262" r:id="rId4"/>
    <p:sldId id="258" r:id="rId5"/>
    <p:sldId id="268" r:id="rId6"/>
    <p:sldId id="264" r:id="rId7"/>
    <p:sldId id="259" r:id="rId8"/>
    <p:sldId id="265" r:id="rId9"/>
    <p:sldId id="261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91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12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07326-94B0-2244-B87C-36BCDFE723C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05B46-6A27-0848-A8EC-A1700A729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5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05B46-6A27-0848-A8EC-A1700A7291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4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05B46-6A27-0848-A8EC-A1700A7291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3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E3CE-7B71-A34F-8CB5-17CBEAFB33AB}" type="datetime1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99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9BE-ADF4-1E40-A42A-9427D068F7C4}" type="datetime1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4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E6319-9772-0B40-8089-ACA42E1C431C}" type="datetime1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935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AC59D-224F-B144-8E6E-7E1853A432EA}" type="datetime1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84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BB221-3873-7C41-A578-F0852409833E}" type="datetime1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6714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518F-7A0F-B240-9F3C-CB26BE054FB8}" type="datetime1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83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BD47-E6B0-E345-B7EC-75CB38046C48}" type="datetime1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49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3EF-EB30-B141-A51D-9D76612F6D85}" type="datetime1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7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8989-0146-FF45-AC2A-CB426FE9D14D}" type="datetime1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7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C5283-7177-4A4F-AC85-A3DCEDAAF11C}" type="datetime1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6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9C62-7F48-9E45-9A2C-CE288B1F38E8}" type="datetime1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61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9C821-0D91-3843-92D1-2242520DC115}" type="datetime1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9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F4D38-297A-EE46-81FA-53D29BF49524}" type="datetime1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5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D9957-AD2D-8D49-8BEF-06AB8DCA8206}" type="datetime1">
              <a:rPr lang="en-US" smtClean="0"/>
              <a:t>1/25/22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86D1-7CE4-2140-A6B9-5979937A82F4}" type="datetime1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7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1BE8-C1ED-4D46-99F6-D3BF4DF5A40E}" type="datetime1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www.arlingtontreeactiongroup.org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6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065F6-A5B7-A741-96CB-21E5887A6035}" type="datetime1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www.arlingtontreeactiongroup.org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C2C920-C1E9-C64E-AFEB-7D1C3831C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8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www.itreetools.org/" TargetMode="External"/><Relationship Id="rId7" Type="http://schemas.openxmlformats.org/officeDocument/2006/relationships/hyperlink" Target="https://landrec.arlingtonva.us/public/" TargetMode="External"/><Relationship Id="rId2" Type="http://schemas.openxmlformats.org/officeDocument/2006/relationships/hyperlink" Target="http://www.arlingtontreeactiongrou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rmits.arlingtonva.us/" TargetMode="External"/><Relationship Id="rId5" Type="http://schemas.openxmlformats.org/officeDocument/2006/relationships/hyperlink" Target="https://propertysearch.arlingtonva.us/Home/Search" TargetMode="External"/><Relationship Id="rId4" Type="http://schemas.openxmlformats.org/officeDocument/2006/relationships/hyperlink" Target="https://gis.arlingtonva.us/gallery/map.html?webmap=0cac5571900245dca864391daee8f00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B415-D78C-9D41-9A95-640E8B009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799" y="1196668"/>
            <a:ext cx="10515600" cy="5291815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6E0099-C8D7-D04A-9579-98373D5C801A}"/>
              </a:ext>
            </a:extLst>
          </p:cNvPr>
          <p:cNvGrpSpPr/>
          <p:nvPr/>
        </p:nvGrpSpPr>
        <p:grpSpPr>
          <a:xfrm>
            <a:off x="10215179" y="175609"/>
            <a:ext cx="1829676" cy="1693044"/>
            <a:chOff x="10215179" y="175609"/>
            <a:chExt cx="1829676" cy="16930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8AC783-6BFF-174F-A9B4-AC0A3A991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15179" y="175609"/>
              <a:ext cx="1829676" cy="169304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72201F-6E01-034B-AA42-B544CAC2E1FA}"/>
                </a:ext>
              </a:extLst>
            </p:cNvPr>
            <p:cNvSpPr/>
            <p:nvPr/>
          </p:nvSpPr>
          <p:spPr>
            <a:xfrm>
              <a:off x="11939750" y="436179"/>
              <a:ext cx="94593" cy="346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52CCC9B1-7FC6-FA4A-8927-B2976A650F0E}"/>
              </a:ext>
            </a:extLst>
          </p:cNvPr>
          <p:cNvSpPr txBox="1">
            <a:spLocks/>
          </p:cNvSpPr>
          <p:nvPr/>
        </p:nvSpPr>
        <p:spPr>
          <a:xfrm>
            <a:off x="883469" y="2721359"/>
            <a:ext cx="8596668" cy="27282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Overview for Bluemont Civic Association</a:t>
            </a:r>
          </a:p>
          <a:p>
            <a:pPr algn="ctr"/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January 26, 2022</a:t>
            </a:r>
          </a:p>
          <a:p>
            <a:pPr algn="ctr"/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Kit Norland</a:t>
            </a:r>
          </a:p>
          <a:p>
            <a:pPr algn="ctr"/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Susan Land</a:t>
            </a:r>
          </a:p>
          <a:p>
            <a:pPr algn="ctr"/>
            <a:endParaRPr lang="en-US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E7FB1F-A90F-034C-8AC8-E114C23D4C7A}"/>
              </a:ext>
            </a:extLst>
          </p:cNvPr>
          <p:cNvSpPr txBox="1">
            <a:spLocks/>
          </p:cNvSpPr>
          <p:nvPr/>
        </p:nvSpPr>
        <p:spPr>
          <a:xfrm>
            <a:off x="742799" y="504506"/>
            <a:ext cx="8596668" cy="13641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Arlington Tree Action Group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ATAG</a:t>
            </a:r>
          </a:p>
          <a:p>
            <a:pPr algn="ctr"/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0EED-C260-F243-B5EB-8F7E4760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88097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B415-D78C-9D41-9A95-640E8B009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6131"/>
            <a:ext cx="8873359" cy="4486275"/>
          </a:xfrm>
        </p:spPr>
        <p:txBody>
          <a:bodyPr>
            <a:normAutofit fontScale="92500"/>
          </a:bodyPr>
          <a:lstStyle/>
          <a:p>
            <a:r>
              <a:rPr lang="en-US" dirty="0"/>
              <a:t>ATAG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www.arlingtontreeactiongroup.org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Calculate Tree Value: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www.iTreeTools.org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RPA (Resource Protection Area) Map: </a:t>
            </a:r>
          </a:p>
          <a:p>
            <a:pPr lvl="1"/>
            <a:r>
              <a:rPr lang="en-US" u="sng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https://gis.arlingtonva.us/gallery/map.html?webmap=0cac5571900245dca864391daee8f008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Property Ownership (current and previous):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https://propertysearch.arlingtonva.us/Home/Search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Building Permits: 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https://permits.arlingtonva.us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dirty="0"/>
              <a:t>Land Records and Recent Sales (requires registration with the county):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https://landrec.arlingtonva.us/public/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D2DAF3-B62B-264D-B57C-ACF4D6F5707F}"/>
              </a:ext>
            </a:extLst>
          </p:cNvPr>
          <p:cNvGrpSpPr/>
          <p:nvPr/>
        </p:nvGrpSpPr>
        <p:grpSpPr>
          <a:xfrm>
            <a:off x="10194159" y="181384"/>
            <a:ext cx="1829676" cy="1693044"/>
            <a:chOff x="10194159" y="181384"/>
            <a:chExt cx="1829676" cy="16930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285696-708F-AB40-B95A-CCC9E1FB6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4159" y="181384"/>
              <a:ext cx="1829676" cy="169304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84CCF0-B6F9-3F48-9EB9-7698C2294F42}"/>
                </a:ext>
              </a:extLst>
            </p:cNvPr>
            <p:cNvSpPr/>
            <p:nvPr/>
          </p:nvSpPr>
          <p:spPr>
            <a:xfrm>
              <a:off x="11918732" y="365125"/>
              <a:ext cx="94593" cy="346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4070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897124-B1EC-DF45-8402-95B4E936374D}"/>
              </a:ext>
            </a:extLst>
          </p:cNvPr>
          <p:cNvSpPr/>
          <p:nvPr/>
        </p:nvSpPr>
        <p:spPr>
          <a:xfrm>
            <a:off x="9590689" y="2664372"/>
            <a:ext cx="1171002" cy="2674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3FD44-E3D8-8045-B550-CF55FA16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79" y="0"/>
            <a:ext cx="9884077" cy="2915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74738E-F034-5F45-A46A-F0544BBE4700}"/>
              </a:ext>
            </a:extLst>
          </p:cNvPr>
          <p:cNvSpPr txBox="1"/>
          <p:nvPr/>
        </p:nvSpPr>
        <p:spPr>
          <a:xfrm>
            <a:off x="4231471" y="5339255"/>
            <a:ext cx="4527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www.arlingtontreeactiongroup.org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E807D4-2EB7-0649-8C0E-B9DAB06ED0BD}"/>
              </a:ext>
            </a:extLst>
          </p:cNvPr>
          <p:cNvSpPr/>
          <p:nvPr/>
        </p:nvSpPr>
        <p:spPr>
          <a:xfrm>
            <a:off x="3384331" y="4918841"/>
            <a:ext cx="7393125" cy="1939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62BF97-53F9-7642-953D-F6ACC054A927}"/>
              </a:ext>
            </a:extLst>
          </p:cNvPr>
          <p:cNvSpPr txBox="1"/>
          <p:nvPr/>
        </p:nvSpPr>
        <p:spPr>
          <a:xfrm>
            <a:off x="770335" y="3325616"/>
            <a:ext cx="9597218" cy="318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Arlington Tree Action Group (ATAG) is a network of citizens working to preserve and grow Arlington, Virginia’s urban forest to keep Arlington green and fulfill the Vison stated in the County’s Urban Forestry Master Plan*. 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</a:rPr>
              <a:t> * Urban Forestry and Natural Resources Master Plan to be updated May 2022</a:t>
            </a:r>
          </a:p>
        </p:txBody>
      </p:sp>
    </p:spTree>
    <p:extLst>
      <p:ext uri="{BB962C8B-B14F-4D97-AF65-F5344CB8AC3E}">
        <p14:creationId xmlns:p14="http://schemas.microsoft.com/office/powerpoint/2010/main" val="65092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0EED-C260-F243-B5EB-8F7E4760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8" y="361731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ATAG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B415-D78C-9D41-9A95-640E8B009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22131"/>
            <a:ext cx="10515600" cy="52918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Started in 2016</a:t>
            </a:r>
          </a:p>
          <a:p>
            <a:r>
              <a:rPr lang="en-US" dirty="0"/>
              <a:t>All volunteer, grassroots organization</a:t>
            </a:r>
          </a:p>
          <a:p>
            <a:r>
              <a:rPr lang="en-US" dirty="0"/>
              <a:t>Run by a core group of members</a:t>
            </a:r>
          </a:p>
          <a:p>
            <a:r>
              <a:rPr lang="en-US" dirty="0"/>
              <a:t>500+ members on our mailing list</a:t>
            </a:r>
          </a:p>
          <a:p>
            <a:r>
              <a:rPr lang="en-US" dirty="0"/>
              <a:t>Members serve on:</a:t>
            </a:r>
          </a:p>
          <a:p>
            <a:pPr lvl="1"/>
            <a:r>
              <a:rPr lang="en-US" dirty="0"/>
              <a:t>Arlington Commissions (Forestry and Natural Resources Commission) </a:t>
            </a:r>
          </a:p>
          <a:p>
            <a:pPr lvl="1"/>
            <a:r>
              <a:rPr lang="en-US" dirty="0"/>
              <a:t>Task Forces (Langston Blvd Planning Commission, Gulf Branch Advisory Group, </a:t>
            </a:r>
            <a:r>
              <a:rPr lang="en-US" dirty="0" err="1"/>
              <a:t>etc</a:t>
            </a:r>
            <a:r>
              <a:rPr lang="en-US" dirty="0"/>
              <a:t>), </a:t>
            </a:r>
          </a:p>
          <a:p>
            <a:pPr lvl="1"/>
            <a:r>
              <a:rPr lang="en-US" dirty="0"/>
              <a:t>Civic Federation Committees (Parks &amp; Recreation, Environmental Affairs), </a:t>
            </a:r>
          </a:p>
          <a:p>
            <a:pPr lvl="1"/>
            <a:r>
              <a:rPr lang="en-US" dirty="0"/>
              <a:t>and are active in their civic associations </a:t>
            </a:r>
          </a:p>
          <a:p>
            <a:r>
              <a:rPr lang="en-US" dirty="0"/>
              <a:t>Networked with organizations such as: </a:t>
            </a:r>
          </a:p>
          <a:p>
            <a:pPr lvl="1"/>
            <a:r>
              <a:rPr lang="en-US" dirty="0"/>
              <a:t>Chesapeake Bay Foundation</a:t>
            </a:r>
          </a:p>
          <a:p>
            <a:pPr lvl="1"/>
            <a:r>
              <a:rPr lang="en-US" dirty="0"/>
              <a:t>Eco-Action Arlington</a:t>
            </a:r>
          </a:p>
          <a:p>
            <a:pPr lvl="1"/>
            <a:r>
              <a:rPr lang="en-US" dirty="0"/>
              <a:t>NAACP Environment and Climate Justice Committee</a:t>
            </a:r>
          </a:p>
          <a:p>
            <a:pPr lvl="1"/>
            <a:r>
              <a:rPr lang="en-US" dirty="0"/>
              <a:t>Arlington/Alexandria Tree Stewards</a:t>
            </a:r>
          </a:p>
          <a:p>
            <a:pPr lvl="1"/>
            <a:r>
              <a:rPr lang="en-US" dirty="0"/>
              <a:t>League of Conservation Voters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6E0099-C8D7-D04A-9579-98373D5C801A}"/>
              </a:ext>
            </a:extLst>
          </p:cNvPr>
          <p:cNvGrpSpPr/>
          <p:nvPr/>
        </p:nvGrpSpPr>
        <p:grpSpPr>
          <a:xfrm>
            <a:off x="10215179" y="175609"/>
            <a:ext cx="1829676" cy="1693044"/>
            <a:chOff x="10215179" y="175609"/>
            <a:chExt cx="1829676" cy="16930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8AC783-6BFF-174F-A9B4-AC0A3A991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15179" y="175609"/>
              <a:ext cx="1829676" cy="169304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72201F-6E01-034B-AA42-B544CAC2E1FA}"/>
                </a:ext>
              </a:extLst>
            </p:cNvPr>
            <p:cNvSpPr/>
            <p:nvPr/>
          </p:nvSpPr>
          <p:spPr>
            <a:xfrm>
              <a:off x="11939750" y="436179"/>
              <a:ext cx="94593" cy="346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082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0EED-C260-F243-B5EB-8F7E4760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30" y="336988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Recent Key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B415-D78C-9D41-9A95-640E8B009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2055"/>
            <a:ext cx="8873359" cy="52499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Public Land: </a:t>
            </a:r>
          </a:p>
          <a:p>
            <a:r>
              <a:rPr lang="en-US" dirty="0"/>
              <a:t>Donaldson Run Stream Restoration – lobbied the county to use modern, eco-friendly methods</a:t>
            </a:r>
          </a:p>
          <a:p>
            <a:r>
              <a:rPr lang="en-US" dirty="0"/>
              <a:t>Testified at the Reed School construction hearings on behalf of neighbors about tree destruction </a:t>
            </a:r>
          </a:p>
          <a:p>
            <a:r>
              <a:rPr lang="en-US" dirty="0"/>
              <a:t>Testified at VDOT hearings to protect trees and RPA during W&amp;OD bike path widening </a:t>
            </a:r>
          </a:p>
          <a:p>
            <a:r>
              <a:rPr lang="en-US" dirty="0"/>
              <a:t>Joined </a:t>
            </a:r>
            <a:r>
              <a:rPr lang="en-US" dirty="0" err="1"/>
              <a:t>EcoAction</a:t>
            </a:r>
            <a:r>
              <a:rPr lang="en-US" dirty="0"/>
              <a:t> and Arlington’s Climate Change, Energy and Environment Commission (C2E2) in urging County Board to declare a Climate Change Emergency </a:t>
            </a:r>
          </a:p>
          <a:p>
            <a:r>
              <a:rPr lang="en-US" dirty="0"/>
              <a:t>Urban Heat Islands and Trees – Asked the County Board to make this a priority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AE65B0-69DE-C146-8ED4-CC4035A6865D}"/>
              </a:ext>
            </a:extLst>
          </p:cNvPr>
          <p:cNvGrpSpPr/>
          <p:nvPr/>
        </p:nvGrpSpPr>
        <p:grpSpPr>
          <a:xfrm>
            <a:off x="10208756" y="150866"/>
            <a:ext cx="1829676" cy="1693044"/>
            <a:chOff x="10208756" y="150866"/>
            <a:chExt cx="1829676" cy="16930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A1DF76-F729-3B4C-896F-4BF3BD836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08756" y="150866"/>
              <a:ext cx="1829676" cy="169304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436F9A-4C06-AF4F-AA30-0CEFF083CE54}"/>
                </a:ext>
              </a:extLst>
            </p:cNvPr>
            <p:cNvSpPr/>
            <p:nvPr/>
          </p:nvSpPr>
          <p:spPr>
            <a:xfrm>
              <a:off x="11933329" y="436179"/>
              <a:ext cx="94593" cy="346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3191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447A04C-23FC-D741-8CB4-5070C3CB8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308" y="209863"/>
            <a:ext cx="3760519" cy="433527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04D9ADC-0A72-0943-AA96-78EED25226E8}"/>
              </a:ext>
            </a:extLst>
          </p:cNvPr>
          <p:cNvSpPr/>
          <p:nvPr/>
        </p:nvSpPr>
        <p:spPr>
          <a:xfrm>
            <a:off x="5928308" y="3988364"/>
            <a:ext cx="1456585" cy="768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00EED-C260-F243-B5EB-8F7E4760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30" y="336988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Recent Press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AE65B0-69DE-C146-8ED4-CC4035A6865D}"/>
              </a:ext>
            </a:extLst>
          </p:cNvPr>
          <p:cNvGrpSpPr/>
          <p:nvPr/>
        </p:nvGrpSpPr>
        <p:grpSpPr>
          <a:xfrm>
            <a:off x="10208756" y="150866"/>
            <a:ext cx="1829676" cy="1693044"/>
            <a:chOff x="10208756" y="150866"/>
            <a:chExt cx="1829676" cy="16930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A1DF76-F729-3B4C-896F-4BF3BD836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08756" y="150866"/>
              <a:ext cx="1829676" cy="169304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436F9A-4C06-AF4F-AA30-0CEFF083CE54}"/>
                </a:ext>
              </a:extLst>
            </p:cNvPr>
            <p:cNvSpPr/>
            <p:nvPr/>
          </p:nvSpPr>
          <p:spPr>
            <a:xfrm>
              <a:off x="11933329" y="436179"/>
              <a:ext cx="94593" cy="346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F834748-85F6-7C45-B18A-D11A677F4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95" y="997388"/>
            <a:ext cx="4730328" cy="35477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67B3F-2CF7-A045-BA10-36C6F3870AEC}"/>
              </a:ext>
            </a:extLst>
          </p:cNvPr>
          <p:cNvSpPr/>
          <p:nvPr/>
        </p:nvSpPr>
        <p:spPr>
          <a:xfrm>
            <a:off x="253240" y="986697"/>
            <a:ext cx="5512905" cy="718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B3AFE7-40FF-8D45-BC75-61BFF242242E}"/>
              </a:ext>
            </a:extLst>
          </p:cNvPr>
          <p:cNvSpPr/>
          <p:nvPr/>
        </p:nvSpPr>
        <p:spPr>
          <a:xfrm>
            <a:off x="176422" y="3675556"/>
            <a:ext cx="4848702" cy="880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54CE5A-B99B-2743-915D-A3D8FCD85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641" y="2417244"/>
            <a:ext cx="3075333" cy="444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0EED-C260-F243-B5EB-8F7E4760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30" y="336988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Recent Key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B415-D78C-9D41-9A95-640E8B009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10" y="1513490"/>
            <a:ext cx="8873359" cy="4225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Private Land: </a:t>
            </a:r>
          </a:p>
          <a:p>
            <a:r>
              <a:rPr lang="en-US" dirty="0"/>
              <a:t>Single family in-fill development - Educate neighbors and encourage developers to preserve existing mature trees while building new houses</a:t>
            </a:r>
          </a:p>
          <a:p>
            <a:r>
              <a:rPr lang="en-US" dirty="0"/>
              <a:t>Advocated to the County Board for more (and better trained) Urban Foresters </a:t>
            </a:r>
          </a:p>
          <a:p>
            <a:r>
              <a:rPr lang="en-US" dirty="0"/>
              <a:t>Participated in a public collaborative on tree preservation with the Civic Federation Environment Committee – series of 3 public collaborative meetings – developers, citizens, key stakeholders</a:t>
            </a:r>
          </a:p>
          <a:p>
            <a:r>
              <a:rPr lang="en-US" dirty="0"/>
              <a:t>ATAG monitors the Stakeholder Advisory Group researching Trees as BMP for </a:t>
            </a:r>
            <a:r>
              <a:rPr lang="en-US" dirty="0" err="1"/>
              <a:t>Stormwater</a:t>
            </a:r>
            <a:r>
              <a:rPr lang="en-US" dirty="0"/>
              <a:t> Retention (HB520)</a:t>
            </a:r>
          </a:p>
          <a:p>
            <a:r>
              <a:rPr lang="en-US" dirty="0"/>
              <a:t>Use </a:t>
            </a:r>
            <a:r>
              <a:rPr lang="en-US" dirty="0" err="1"/>
              <a:t>Itree.org</a:t>
            </a:r>
            <a:r>
              <a:rPr lang="en-US" dirty="0"/>
              <a:t> to calculate the annual </a:t>
            </a:r>
            <a:r>
              <a:rPr lang="en-US" dirty="0" err="1"/>
              <a:t>stormwater</a:t>
            </a:r>
            <a:r>
              <a:rPr lang="en-US" dirty="0"/>
              <a:t> absorption and CO2 mitigation for individual trees on private lots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AE65B0-69DE-C146-8ED4-CC4035A6865D}"/>
              </a:ext>
            </a:extLst>
          </p:cNvPr>
          <p:cNvGrpSpPr/>
          <p:nvPr/>
        </p:nvGrpSpPr>
        <p:grpSpPr>
          <a:xfrm>
            <a:off x="10208756" y="150866"/>
            <a:ext cx="1829676" cy="1693044"/>
            <a:chOff x="10208756" y="150866"/>
            <a:chExt cx="1829676" cy="16930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A1DF76-F729-3B4C-896F-4BF3BD836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08756" y="150866"/>
              <a:ext cx="1829676" cy="169304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436F9A-4C06-AF4F-AA30-0CEFF083CE54}"/>
                </a:ext>
              </a:extLst>
            </p:cNvPr>
            <p:cNvSpPr/>
            <p:nvPr/>
          </p:nvSpPr>
          <p:spPr>
            <a:xfrm>
              <a:off x="11933329" y="436179"/>
              <a:ext cx="94593" cy="346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391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0EED-C260-F243-B5EB-8F7E4760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75" y="181384"/>
            <a:ext cx="8988097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Neighborhood Tree Canopy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B415-D78C-9D41-9A95-640E8B009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717" y="1027906"/>
            <a:ext cx="9036269" cy="542544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Worked with neighbors, developers, and the county to save mature trees at the following properties: </a:t>
            </a:r>
            <a:endParaRPr lang="en-US" dirty="0"/>
          </a:p>
          <a:p>
            <a:pPr lvl="1"/>
            <a:r>
              <a:rPr lang="en-US" dirty="0"/>
              <a:t>6593 Williamsburg Blvd. – two mature trees saved </a:t>
            </a:r>
          </a:p>
          <a:p>
            <a:pPr lvl="1"/>
            <a:r>
              <a:rPr lang="en-US" dirty="0"/>
              <a:t>3260 N Ohio St. – Dawn Redwood destruction, construction in an RPA </a:t>
            </a:r>
          </a:p>
          <a:p>
            <a:pPr lvl="1"/>
            <a:r>
              <a:rPr lang="en-US" dirty="0"/>
              <a:t>1027, 1028, 1031 N Edgewood St. – neighbors concerned about flooding, loss of mature trees </a:t>
            </a:r>
          </a:p>
          <a:p>
            <a:pPr lvl="1"/>
            <a:r>
              <a:rPr lang="en-US" dirty="0"/>
              <a:t>2539, 2540, 2549 N Ridgeview Rd. – neighbors concerned about flooding, loss of mature trees </a:t>
            </a:r>
          </a:p>
          <a:p>
            <a:pPr lvl="1"/>
            <a:r>
              <a:rPr lang="en-US" dirty="0"/>
              <a:t>608 N Garfield St. – mature tree saved</a:t>
            </a:r>
          </a:p>
          <a:p>
            <a:pPr lvl="1"/>
            <a:r>
              <a:rPr lang="en-US" dirty="0"/>
              <a:t>3577 N Powhatan St. – two mature trees saved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dirty="0"/>
              <a:t>4010 20</a:t>
            </a:r>
            <a:r>
              <a:rPr lang="en-US" baseline="30000" dirty="0"/>
              <a:t>th</a:t>
            </a:r>
            <a:r>
              <a:rPr lang="en-US" dirty="0"/>
              <a:t> St. N – mature tree removed by developer </a:t>
            </a:r>
          </a:p>
          <a:p>
            <a:pPr lvl="1"/>
            <a:r>
              <a:rPr lang="en-US" dirty="0"/>
              <a:t>2437 N Utah St. – neighbors concerned about flooding, loss of large specimen tree </a:t>
            </a:r>
          </a:p>
          <a:p>
            <a:pPr lvl="1"/>
            <a:r>
              <a:rPr lang="en-US" dirty="0"/>
              <a:t>5059 36</a:t>
            </a:r>
            <a:r>
              <a:rPr lang="en-US" baseline="30000" dirty="0"/>
              <a:t>th</a:t>
            </a:r>
            <a:r>
              <a:rPr lang="en-US" dirty="0"/>
              <a:t> St. N – several mature trees saved </a:t>
            </a:r>
          </a:p>
          <a:p>
            <a:pPr lvl="1"/>
            <a:r>
              <a:rPr lang="en-US" dirty="0"/>
              <a:t>6318 35</a:t>
            </a:r>
            <a:r>
              <a:rPr lang="en-US" baseline="30000" dirty="0"/>
              <a:t>th</a:t>
            </a:r>
            <a:r>
              <a:rPr lang="en-US" dirty="0"/>
              <a:t> St. N – large specimen tree saved </a:t>
            </a:r>
          </a:p>
          <a:p>
            <a:pPr lvl="1"/>
            <a:r>
              <a:rPr lang="en-US" dirty="0"/>
              <a:t>2807 24</a:t>
            </a:r>
            <a:r>
              <a:rPr lang="en-US" baseline="30000" dirty="0"/>
              <a:t>th</a:t>
            </a:r>
            <a:r>
              <a:rPr lang="en-US" dirty="0"/>
              <a:t> Rd. S – neighbors concerned – loss of 40 trees </a:t>
            </a:r>
          </a:p>
          <a:p>
            <a:pPr lvl="1"/>
            <a:r>
              <a:rPr lang="en-US" dirty="0"/>
              <a:t>4605 26</a:t>
            </a:r>
            <a:r>
              <a:rPr lang="en-US" baseline="30000" dirty="0"/>
              <a:t>th</a:t>
            </a:r>
            <a:r>
              <a:rPr lang="en-US" dirty="0"/>
              <a:t> St. N – neighbors concerned about flooding due to tree loss </a:t>
            </a:r>
          </a:p>
          <a:p>
            <a:pPr lvl="1"/>
            <a:r>
              <a:rPr lang="en-US" dirty="0"/>
              <a:t>1700 N. Potomac – shared tree with county, saved </a:t>
            </a:r>
          </a:p>
          <a:p>
            <a:pPr lvl="1"/>
            <a:r>
              <a:rPr lang="en-US" dirty="0"/>
              <a:t>6404 Washington Blvd – 100 year old notable Chestnut tree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DD7271-DB2F-984C-A8B1-84D1532BA57F}"/>
              </a:ext>
            </a:extLst>
          </p:cNvPr>
          <p:cNvGrpSpPr/>
          <p:nvPr/>
        </p:nvGrpSpPr>
        <p:grpSpPr>
          <a:xfrm>
            <a:off x="10194159" y="181384"/>
            <a:ext cx="1829676" cy="1693044"/>
            <a:chOff x="10194159" y="181384"/>
            <a:chExt cx="1829676" cy="16930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285696-708F-AB40-B95A-CCC9E1FB6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94159" y="181384"/>
              <a:ext cx="1829676" cy="16930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A01BE8-2CAF-3342-B7DB-45FC5A9CC2FD}"/>
                </a:ext>
              </a:extLst>
            </p:cNvPr>
            <p:cNvSpPr/>
            <p:nvPr/>
          </p:nvSpPr>
          <p:spPr>
            <a:xfrm>
              <a:off x="11918732" y="365125"/>
              <a:ext cx="94593" cy="346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DBFDC4A-F8F6-7A44-B190-D8E780621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667" y="4426014"/>
            <a:ext cx="255479" cy="23006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D0F8A7A-0B25-9644-AB5F-ACF2384AC773}"/>
              </a:ext>
            </a:extLst>
          </p:cNvPr>
          <p:cNvSpPr/>
          <p:nvPr/>
        </p:nvSpPr>
        <p:spPr>
          <a:xfrm>
            <a:off x="7387387" y="2113700"/>
            <a:ext cx="231228" cy="22304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2F66269-EDE2-3F42-A38C-2B69708A5256}"/>
              </a:ext>
            </a:extLst>
          </p:cNvPr>
          <p:cNvSpPr/>
          <p:nvPr/>
        </p:nvSpPr>
        <p:spPr>
          <a:xfrm>
            <a:off x="9481954" y="2471898"/>
            <a:ext cx="231228" cy="22304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A5E116B-86FA-0A45-BE02-0D17EDDC14C7}"/>
              </a:ext>
            </a:extLst>
          </p:cNvPr>
          <p:cNvSpPr/>
          <p:nvPr/>
        </p:nvSpPr>
        <p:spPr>
          <a:xfrm>
            <a:off x="6246156" y="5073748"/>
            <a:ext cx="231228" cy="22304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DFFB4AB-D285-2E47-8537-14BA905757CB}"/>
              </a:ext>
            </a:extLst>
          </p:cNvPr>
          <p:cNvSpPr/>
          <p:nvPr/>
        </p:nvSpPr>
        <p:spPr>
          <a:xfrm>
            <a:off x="7398087" y="5433119"/>
            <a:ext cx="231228" cy="22304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97B24FF-E4D4-BB4D-91A5-0F4E0A8AC54D}"/>
              </a:ext>
            </a:extLst>
          </p:cNvPr>
          <p:cNvSpPr/>
          <p:nvPr/>
        </p:nvSpPr>
        <p:spPr>
          <a:xfrm>
            <a:off x="8542406" y="4110200"/>
            <a:ext cx="231228" cy="22304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905DFCD-5F8B-D64C-8608-D757F6023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595" y="3416724"/>
            <a:ext cx="255479" cy="2602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686DE2-035F-2346-A0F4-8D463D2B4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54" y="1785865"/>
            <a:ext cx="255479" cy="23006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7232A93-6EA5-DE46-B425-E0E4D2C1C996}"/>
              </a:ext>
            </a:extLst>
          </p:cNvPr>
          <p:cNvSpPr/>
          <p:nvPr/>
        </p:nvSpPr>
        <p:spPr>
          <a:xfrm>
            <a:off x="9481957" y="2812023"/>
            <a:ext cx="231228" cy="22304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A1AF29D-50F1-F645-A9D5-EAB1D4321B30}"/>
              </a:ext>
            </a:extLst>
          </p:cNvPr>
          <p:cNvSpPr/>
          <p:nvPr/>
        </p:nvSpPr>
        <p:spPr>
          <a:xfrm>
            <a:off x="5985228" y="3800244"/>
            <a:ext cx="231228" cy="22304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2170863-C7F4-884B-8B76-DBAB3A4D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116" y="4761197"/>
            <a:ext cx="255479" cy="2300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DF83281-C97B-E649-8AE1-7FAEEA463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363" y="5753610"/>
            <a:ext cx="255479" cy="230061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7C76665-5CB8-A049-963C-1A383E410D24}"/>
              </a:ext>
            </a:extLst>
          </p:cNvPr>
          <p:cNvSpPr/>
          <p:nvPr/>
        </p:nvSpPr>
        <p:spPr>
          <a:xfrm>
            <a:off x="6563036" y="6109795"/>
            <a:ext cx="231228" cy="223049"/>
          </a:xfrm>
          <a:prstGeom prst="ellipse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1F972F-CBB6-A340-9A90-FE8592EFA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839" y="3146039"/>
            <a:ext cx="255479" cy="2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75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0EED-C260-F243-B5EB-8F7E4760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75" y="181384"/>
            <a:ext cx="8988097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Neighborhood Tree Canopy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B415-D78C-9D41-9A95-640E8B009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717" y="1027906"/>
            <a:ext cx="9036269" cy="542544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DD7271-DB2F-984C-A8B1-84D1532BA57F}"/>
              </a:ext>
            </a:extLst>
          </p:cNvPr>
          <p:cNvGrpSpPr/>
          <p:nvPr/>
        </p:nvGrpSpPr>
        <p:grpSpPr>
          <a:xfrm>
            <a:off x="10194159" y="181384"/>
            <a:ext cx="1829676" cy="1693044"/>
            <a:chOff x="10194159" y="181384"/>
            <a:chExt cx="1829676" cy="16930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285696-708F-AB40-B95A-CCC9E1FB6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94159" y="181384"/>
              <a:ext cx="1829676" cy="16930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A01BE8-2CAF-3342-B7DB-45FC5A9CC2FD}"/>
                </a:ext>
              </a:extLst>
            </p:cNvPr>
            <p:cNvSpPr/>
            <p:nvPr/>
          </p:nvSpPr>
          <p:spPr>
            <a:xfrm>
              <a:off x="11918732" y="365125"/>
              <a:ext cx="94593" cy="346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A26903-3B82-EF41-9CC1-46235947D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58" y="1767671"/>
            <a:ext cx="3993193" cy="4687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A15BF6-C0AE-0F46-B206-57E36F0A7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412" y="1729292"/>
            <a:ext cx="2908300" cy="3962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DF7010-2755-DA4F-933B-2A43ED179099}"/>
              </a:ext>
            </a:extLst>
          </p:cNvPr>
          <p:cNvSpPr/>
          <p:nvPr/>
        </p:nvSpPr>
        <p:spPr>
          <a:xfrm>
            <a:off x="1009261" y="1728656"/>
            <a:ext cx="3656286" cy="46687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1CF1F-8D60-8E49-81D4-85B5525700D8}"/>
              </a:ext>
            </a:extLst>
          </p:cNvPr>
          <p:cNvCxnSpPr>
            <a:cxnSpLocks/>
          </p:cNvCxnSpPr>
          <p:nvPr/>
        </p:nvCxnSpPr>
        <p:spPr>
          <a:xfrm>
            <a:off x="5683827" y="5691692"/>
            <a:ext cx="27699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90C6D53-08C7-3F4F-A1EF-C87D7DCDF3B7}"/>
              </a:ext>
            </a:extLst>
          </p:cNvPr>
          <p:cNvSpPr txBox="1"/>
          <p:nvPr/>
        </p:nvSpPr>
        <p:spPr>
          <a:xfrm>
            <a:off x="1005262" y="1176630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letter: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745783-98FC-ED4A-945D-594A522127DC}"/>
              </a:ext>
            </a:extLst>
          </p:cNvPr>
          <p:cNvSpPr txBox="1"/>
          <p:nvPr/>
        </p:nvSpPr>
        <p:spPr>
          <a:xfrm>
            <a:off x="5682134" y="1166191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tree valuation: </a:t>
            </a:r>
          </a:p>
        </p:txBody>
      </p:sp>
    </p:spTree>
    <p:extLst>
      <p:ext uri="{BB962C8B-B14F-4D97-AF65-F5344CB8AC3E}">
        <p14:creationId xmlns:p14="http://schemas.microsoft.com/office/powerpoint/2010/main" val="2343684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CD9D-AFED-6845-9085-10C2E72E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11" y="3048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Free Yard Signs!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E279F-E240-4C4E-A822-7723B995D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7" y="1437428"/>
            <a:ext cx="3762703" cy="2821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282A48-C2BD-2445-9D29-E4CCDE131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89" y="1437428"/>
            <a:ext cx="3938590" cy="29529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72AA94-9CA3-6C41-92D8-C182928164C6}"/>
              </a:ext>
            </a:extLst>
          </p:cNvPr>
          <p:cNvSpPr/>
          <p:nvPr/>
        </p:nvSpPr>
        <p:spPr>
          <a:xfrm>
            <a:off x="5087009" y="1303283"/>
            <a:ext cx="4172607" cy="33212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95EEC0-96E8-DE47-A0EF-38EC19EE49A1}"/>
              </a:ext>
            </a:extLst>
          </p:cNvPr>
          <p:cNvSpPr/>
          <p:nvPr/>
        </p:nvSpPr>
        <p:spPr>
          <a:xfrm>
            <a:off x="323860" y="1290283"/>
            <a:ext cx="4172607" cy="33212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DEA1BE-E656-8644-92FF-44FBB63B8DE8}"/>
              </a:ext>
            </a:extLst>
          </p:cNvPr>
          <p:cNvSpPr/>
          <p:nvPr/>
        </p:nvSpPr>
        <p:spPr>
          <a:xfrm>
            <a:off x="504497" y="5597035"/>
            <a:ext cx="7112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https://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arlingtontreeactiongroup.org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/contact-us/</a:t>
            </a:r>
          </a:p>
        </p:txBody>
      </p:sp>
    </p:spTree>
    <p:extLst>
      <p:ext uri="{BB962C8B-B14F-4D97-AF65-F5344CB8AC3E}">
        <p14:creationId xmlns:p14="http://schemas.microsoft.com/office/powerpoint/2010/main" val="26781262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{B241EB1C-037E-224A-A3FC-574E2B50B159}tf10001060</Template>
  <TotalTime>1087</TotalTime>
  <Words>678</Words>
  <Application>Microsoft Macintosh PowerPoint</Application>
  <PresentationFormat>Widescreen</PresentationFormat>
  <Paragraphs>99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ATAG Organization</vt:lpstr>
      <vt:lpstr>Recent Key Actions</vt:lpstr>
      <vt:lpstr>Recent Press</vt:lpstr>
      <vt:lpstr>Recent Key Actions</vt:lpstr>
      <vt:lpstr>Neighborhood Tree Canopy Actions</vt:lpstr>
      <vt:lpstr>Neighborhood Tree Canopy Actions</vt:lpstr>
      <vt:lpstr>Free Yard Signs!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Land</dc:creator>
  <cp:lastModifiedBy>Laura Kirkconnell</cp:lastModifiedBy>
  <cp:revision>55</cp:revision>
  <dcterms:created xsi:type="dcterms:W3CDTF">2020-11-19T08:53:28Z</dcterms:created>
  <dcterms:modified xsi:type="dcterms:W3CDTF">2022-01-25T14:42:23Z</dcterms:modified>
</cp:coreProperties>
</file>