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11"/>
  </p:notesMasterIdLst>
  <p:handoutMasterIdLst>
    <p:handoutMasterId r:id="rId12"/>
  </p:handoutMasterIdLst>
  <p:sldIdLst>
    <p:sldId id="258" r:id="rId5"/>
    <p:sldId id="259" r:id="rId6"/>
    <p:sldId id="257" r:id="rId7"/>
    <p:sldId id="260" r:id="rId8"/>
    <p:sldId id="262"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696" y="11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2A7A59-E61F-4009-9A0A-44E7F1E5CB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02F0DED-911F-444E-897F-345769A62E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F4F35A-881C-40A9-965D-E64FF4FFB946}" type="datetimeFigureOut">
              <a:rPr lang="en-US" smtClean="0"/>
              <a:t>11/8/2021</a:t>
            </a:fld>
            <a:endParaRPr lang="en-US" dirty="0"/>
          </a:p>
        </p:txBody>
      </p:sp>
      <p:sp>
        <p:nvSpPr>
          <p:cNvPr id="4" name="Footer Placeholder 3">
            <a:extLst>
              <a:ext uri="{FF2B5EF4-FFF2-40B4-BE49-F238E27FC236}">
                <a16:creationId xmlns:a16="http://schemas.microsoft.com/office/drawing/2014/main" id="{F31E1E3E-518C-4DB4-86DC-97B09DA745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3778BF-4CC9-4997-A673-C252E5574D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3E766-6991-4FF7-8FF7-BCEA794B841A}" type="slidenum">
              <a:rPr lang="en-US" smtClean="0"/>
              <a:t>‹#›</a:t>
            </a:fld>
            <a:endParaRPr lang="en-US" dirty="0"/>
          </a:p>
        </p:txBody>
      </p:sp>
    </p:spTree>
    <p:extLst>
      <p:ext uri="{BB962C8B-B14F-4D97-AF65-F5344CB8AC3E}">
        <p14:creationId xmlns:p14="http://schemas.microsoft.com/office/powerpoint/2010/main" val="3467726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49611-5128-4226-B726-FC29716B1FDA}" type="datetimeFigureOut">
              <a:rPr lang="en-US" smtClean="0"/>
              <a:t>11/8/2021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2AF9D-5F2D-485F-8F14-A978CC9FCDFE}" type="slidenum">
              <a:rPr lang="en-US" smtClean="0"/>
              <a:t>‹#›</a:t>
            </a:fld>
            <a:endParaRPr lang="en-US" dirty="0"/>
          </a:p>
        </p:txBody>
      </p:sp>
    </p:spTree>
    <p:extLst>
      <p:ext uri="{BB962C8B-B14F-4D97-AF65-F5344CB8AC3E}">
        <p14:creationId xmlns:p14="http://schemas.microsoft.com/office/powerpoint/2010/main" val="95007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43242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421824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87762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283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71121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70688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95038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320853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7310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6053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0699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39222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238206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81680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11/8/2021</a:t>
            </a:fld>
            <a:endParaRPr lang="en-US"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16688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332096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355686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722833385"/>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luemontcivic.org/northcarlinsprings.php"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bluemontcivic.org/northcarlinsprings.php"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bluemontcivic.org/docs/BCA_Survey_Result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A7A2-52DF-4E19-8224-756CFF1B04F1}"/>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r>
              <a:rPr lang="en-US" sz="29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N. Carlin Springs Road Task Force</a:t>
            </a:r>
            <a:br>
              <a:rPr lang="en-US" sz="29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18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hlinkClick r:id="rId3"/>
              </a:rPr>
              <a:t>https://www.bluemontcivic.org/northcarlinsprings.php</a:t>
            </a:r>
            <a:br>
              <a:rPr lang="en-US" sz="18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2400" b="1"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Objective</a:t>
            </a:r>
            <a:r>
              <a:rPr lang="en-US" sz="24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 Provide a comprehensive, data driven report to the BCA executive board and members with the recommendations of the task force</a:t>
            </a:r>
          </a:p>
        </p:txBody>
      </p:sp>
      <p:pic>
        <p:nvPicPr>
          <p:cNvPr id="3" name="Picture 2">
            <a:extLst>
              <a:ext uri="{FF2B5EF4-FFF2-40B4-BE49-F238E27FC236}">
                <a16:creationId xmlns:a16="http://schemas.microsoft.com/office/drawing/2014/main" id="{6C63FBF0-35B5-4D5F-9D41-78E9BBD6B549}"/>
              </a:ext>
            </a:extLst>
          </p:cNvPr>
          <p:cNvPicPr>
            <a:picLocks noChangeAspect="1"/>
          </p:cNvPicPr>
          <p:nvPr/>
        </p:nvPicPr>
        <p:blipFill>
          <a:blip r:embed="rId4"/>
          <a:stretch>
            <a:fillRect/>
          </a:stretch>
        </p:blipFill>
        <p:spPr>
          <a:xfrm>
            <a:off x="6696135" y="650930"/>
            <a:ext cx="5248018" cy="5129938"/>
          </a:xfrm>
          <a:prstGeom prst="rect">
            <a:avLst/>
          </a:prstGeom>
        </p:spPr>
      </p:pic>
    </p:spTree>
    <p:extLst>
      <p:ext uri="{BB962C8B-B14F-4D97-AF65-F5344CB8AC3E}">
        <p14:creationId xmlns:p14="http://schemas.microsoft.com/office/powerpoint/2010/main" val="401816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A7A2-52DF-4E19-8224-756CFF1B04F1}"/>
              </a:ext>
            </a:extLst>
          </p:cNvPr>
          <p:cNvSpPr>
            <a:spLocks noGrp="1"/>
          </p:cNvSpPr>
          <p:nvPr>
            <p:ph type="ctrTitle"/>
          </p:nvPr>
        </p:nvSpPr>
        <p:spPr>
          <a:xfrm>
            <a:off x="540390" y="1346707"/>
            <a:ext cx="9144000" cy="1641490"/>
          </a:xfrm>
          <a:effectLst/>
        </p:spPr>
        <p:txBody>
          <a:bodyPr vert="horz" wrap="square" lIns="91440" tIns="45720" rIns="91440" bIns="45720" rtlCol="0" anchor="ctr">
            <a:normAutofit fontScale="90000"/>
          </a:bodyPr>
          <a:lstStyle/>
          <a:p>
            <a:pPr algn="l"/>
            <a:r>
              <a:rPr lang="en-US" sz="2400" spc="0" dirty="0">
                <a:solidFill>
                  <a:schemeClr val="tx1">
                    <a:lumMod val="95000"/>
                  </a:schemeClr>
                </a:solidFill>
                <a:effectLst>
                  <a:outerShdw blurRad="469900" dist="342900" dir="5400000" sy="-20000" rotWithShape="0">
                    <a:prstClr val="black">
                      <a:alpha val="66000"/>
                    </a:prstClr>
                  </a:outerShdw>
                </a:effectLst>
              </a:rPr>
              <a:t>* </a:t>
            </a:r>
            <a:r>
              <a:rPr lang="en-US" sz="2400" spc="0" dirty="0">
                <a:solidFill>
                  <a:schemeClr val="tx1">
                    <a:lumMod val="95000"/>
                  </a:schemeClr>
                </a:solidFill>
              </a:rPr>
              <a:t>Create d</a:t>
            </a:r>
            <a:r>
              <a:rPr lang="en-US" sz="2400" spc="0" dirty="0">
                <a:solidFill>
                  <a:schemeClr val="tx1">
                    <a:lumMod val="95000"/>
                  </a:schemeClr>
                </a:solidFill>
                <a:effectLst>
                  <a:outerShdw blurRad="469900" dist="342900" dir="5400000" sy="-20000" rotWithShape="0">
                    <a:prstClr val="black">
                      <a:alpha val="66000"/>
                    </a:prstClr>
                  </a:outerShdw>
                </a:effectLst>
              </a:rPr>
              <a:t>edicated </a:t>
            </a:r>
            <a:r>
              <a:rPr lang="en-US" sz="2400" spc="0" dirty="0">
                <a:solidFill>
                  <a:schemeClr val="tx1">
                    <a:lumMod val="95000"/>
                  </a:schemeClr>
                </a:solidFill>
                <a:effectLst>
                  <a:outerShdw blurRad="469900" dist="342900" dir="5400000" sy="-20000" rotWithShape="0">
                    <a:prstClr val="black">
                      <a:alpha val="66000"/>
                    </a:prstClr>
                  </a:outerShdw>
                </a:effectLst>
                <a:hlinkClick r:id="rId3"/>
              </a:rPr>
              <a:t>web page</a:t>
            </a:r>
            <a:r>
              <a:rPr lang="en-US" sz="2400" spc="0" dirty="0">
                <a:solidFill>
                  <a:schemeClr val="tx1">
                    <a:lumMod val="95000"/>
                  </a:schemeClr>
                </a:solidFill>
                <a:effectLst>
                  <a:outerShdw blurRad="469900" dist="342900" dir="5400000" sy="-20000" rotWithShape="0">
                    <a:prstClr val="black">
                      <a:alpha val="66000"/>
                    </a:prstClr>
                  </a:outerShdw>
                </a:effectLst>
              </a:rPr>
              <a:t> for all task force findings/information</a:t>
            </a:r>
            <a:br>
              <a:rPr lang="en-US" sz="2400" spc="0" dirty="0">
                <a:solidFill>
                  <a:schemeClr val="tx1">
                    <a:lumMod val="95000"/>
                  </a:schemeClr>
                </a:solidFill>
                <a:effectLst>
                  <a:outerShdw blurRad="469900" dist="342900" dir="5400000" sy="-20000" rotWithShape="0">
                    <a:prstClr val="black">
                      <a:alpha val="66000"/>
                    </a:prstClr>
                  </a:outerShdw>
                </a:effectLst>
              </a:rPr>
            </a:br>
            <a:r>
              <a:rPr lang="en-US" sz="2400" spc="0" dirty="0">
                <a:solidFill>
                  <a:schemeClr val="tx1">
                    <a:lumMod val="95000"/>
                  </a:schemeClr>
                </a:solidFill>
                <a:effectLst>
                  <a:outerShdw blurRad="469900" dist="342900" dir="5400000" sy="-20000" rotWithShape="0">
                    <a:prstClr val="black">
                      <a:alpha val="66000"/>
                    </a:prstClr>
                  </a:outerShdw>
                </a:effectLst>
              </a:rPr>
              <a:t>* Engage the community through an online survey</a:t>
            </a:r>
            <a:br>
              <a:rPr lang="en-US" sz="2400" spc="0" dirty="0">
                <a:solidFill>
                  <a:schemeClr val="tx1">
                    <a:lumMod val="95000"/>
                  </a:schemeClr>
                </a:solidFill>
                <a:effectLst>
                  <a:outerShdw blurRad="469900" dist="342900" dir="5400000" sy="-20000" rotWithShape="0">
                    <a:prstClr val="black">
                      <a:alpha val="66000"/>
                    </a:prstClr>
                  </a:outerShdw>
                </a:effectLst>
              </a:rPr>
            </a:br>
            <a:r>
              <a:rPr lang="en-US" sz="2400" spc="0" dirty="0">
                <a:solidFill>
                  <a:schemeClr val="tx1">
                    <a:lumMod val="95000"/>
                  </a:schemeClr>
                </a:solidFill>
                <a:effectLst>
                  <a:outerShdw blurRad="469900" dist="342900" dir="5400000" sy="-20000" rotWithShape="0">
                    <a:prstClr val="black">
                      <a:alpha val="66000"/>
                    </a:prstClr>
                  </a:outerShdw>
                </a:effectLst>
              </a:rPr>
              <a:t>* Present </a:t>
            </a:r>
            <a:r>
              <a:rPr lang="en-US" sz="2400" spc="0" dirty="0">
                <a:solidFill>
                  <a:schemeClr val="tx1">
                    <a:lumMod val="95000"/>
                  </a:schemeClr>
                </a:solidFill>
                <a:effectLst>
                  <a:outerShdw blurRad="469900" dist="342900" dir="5400000" sy="-20000" rotWithShape="0">
                    <a:prstClr val="black">
                      <a:alpha val="66000"/>
                    </a:prstClr>
                  </a:outerShdw>
                </a:effectLst>
                <a:hlinkClick r:id="rId4"/>
              </a:rPr>
              <a:t>report</a:t>
            </a:r>
            <a:r>
              <a:rPr lang="en-US" sz="2400" spc="0" dirty="0">
                <a:solidFill>
                  <a:schemeClr val="tx1">
                    <a:lumMod val="95000"/>
                  </a:schemeClr>
                </a:solidFill>
                <a:effectLst>
                  <a:outerShdw blurRad="469900" dist="342900" dir="5400000" sy="-20000" rotWithShape="0">
                    <a:prstClr val="black">
                      <a:alpha val="66000"/>
                    </a:prstClr>
                  </a:outerShdw>
                </a:effectLst>
              </a:rPr>
              <a:t> with recommendations to the Bluemont Civic Association</a:t>
            </a:r>
            <a:br>
              <a:rPr lang="en-US" sz="2400" spc="0" dirty="0">
                <a:solidFill>
                  <a:schemeClr val="tx1">
                    <a:lumMod val="95000"/>
                  </a:schemeClr>
                </a:solidFill>
                <a:effectLst>
                  <a:outerShdw blurRad="469900" dist="342900" dir="5400000" sy="-20000" rotWithShape="0">
                    <a:prstClr val="black">
                      <a:alpha val="66000"/>
                    </a:prstClr>
                  </a:outerShdw>
                </a:effectLst>
              </a:rPr>
            </a:br>
            <a:r>
              <a:rPr lang="en-US" sz="2400" spc="0" dirty="0">
                <a:solidFill>
                  <a:schemeClr val="tx1">
                    <a:lumMod val="95000"/>
                  </a:schemeClr>
                </a:solidFill>
                <a:effectLst>
                  <a:outerShdw blurRad="469900" dist="342900" dir="5400000" sy="-20000" rotWithShape="0">
                    <a:prstClr val="black">
                      <a:alpha val="66000"/>
                    </a:prstClr>
                  </a:outerShdw>
                </a:effectLst>
              </a:rPr>
              <a:t>* Engage DES and the county resource with recommendations</a:t>
            </a:r>
          </a:p>
        </p:txBody>
      </p:sp>
      <p:sp>
        <p:nvSpPr>
          <p:cNvPr id="4" name="Subtitle 3">
            <a:extLst>
              <a:ext uri="{FF2B5EF4-FFF2-40B4-BE49-F238E27FC236}">
                <a16:creationId xmlns:a16="http://schemas.microsoft.com/office/drawing/2014/main" id="{0A3A9E24-E55E-469E-B869-84EBD4BF3384}"/>
              </a:ext>
            </a:extLst>
          </p:cNvPr>
          <p:cNvSpPr>
            <a:spLocks noGrp="1"/>
          </p:cNvSpPr>
          <p:nvPr>
            <p:ph type="subTitle" idx="1"/>
          </p:nvPr>
        </p:nvSpPr>
        <p:spPr>
          <a:xfrm>
            <a:off x="540390" y="582059"/>
            <a:ext cx="9144000" cy="754025"/>
          </a:xfrm>
        </p:spPr>
        <p:txBody>
          <a:bodyPr/>
          <a:lstStyle/>
          <a:p>
            <a:pPr algn="l"/>
            <a:r>
              <a:rPr lang="en-US" dirty="0"/>
              <a:t>Approach</a:t>
            </a:r>
          </a:p>
        </p:txBody>
      </p:sp>
      <p:pic>
        <p:nvPicPr>
          <p:cNvPr id="5" name="Picture 4">
            <a:extLst>
              <a:ext uri="{FF2B5EF4-FFF2-40B4-BE49-F238E27FC236}">
                <a16:creationId xmlns:a16="http://schemas.microsoft.com/office/drawing/2014/main" id="{F9D6EB7B-95F2-4A8F-9E6B-405E69A890A0}"/>
              </a:ext>
            </a:extLst>
          </p:cNvPr>
          <p:cNvPicPr>
            <a:picLocks noChangeAspect="1"/>
          </p:cNvPicPr>
          <p:nvPr/>
        </p:nvPicPr>
        <p:blipFill>
          <a:blip r:embed="rId5"/>
          <a:stretch>
            <a:fillRect/>
          </a:stretch>
        </p:blipFill>
        <p:spPr>
          <a:xfrm>
            <a:off x="8491064" y="2734810"/>
            <a:ext cx="2994637" cy="2117509"/>
          </a:xfrm>
          <a:prstGeom prst="rect">
            <a:avLst/>
          </a:prstGeom>
        </p:spPr>
      </p:pic>
      <p:cxnSp>
        <p:nvCxnSpPr>
          <p:cNvPr id="10" name="Connector: Elbow 9">
            <a:extLst>
              <a:ext uri="{FF2B5EF4-FFF2-40B4-BE49-F238E27FC236}">
                <a16:creationId xmlns:a16="http://schemas.microsoft.com/office/drawing/2014/main" id="{4F6B665E-D236-4242-A8F5-8C88B4622A10}"/>
              </a:ext>
            </a:extLst>
          </p:cNvPr>
          <p:cNvCxnSpPr>
            <a:cxnSpLocks/>
          </p:cNvCxnSpPr>
          <p:nvPr/>
        </p:nvCxnSpPr>
        <p:spPr>
          <a:xfrm>
            <a:off x="6526635" y="1996580"/>
            <a:ext cx="3461747" cy="738230"/>
          </a:xfrm>
          <a:prstGeom prst="bentConnector3">
            <a:avLst>
              <a:gd name="adj1" fmla="val 9992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55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82336B3C-0982-49C2-85B3-D4D69E435900}"/>
              </a:ext>
            </a:extLst>
          </p:cNvPr>
          <p:cNvSpPr>
            <a:spLocks noGrp="1"/>
          </p:cNvSpPr>
          <p:nvPr>
            <p:ph type="title"/>
          </p:nvPr>
        </p:nvSpPr>
        <p:spPr>
          <a:xfrm>
            <a:off x="426000" y="398299"/>
            <a:ext cx="11340000" cy="540000"/>
          </a:xfrm>
        </p:spPr>
        <p:txBody>
          <a:bodyPr>
            <a:normAutofit fontScale="90000"/>
          </a:bodyPr>
          <a:lstStyle/>
          <a:p>
            <a:r>
              <a:rPr lang="en-US" dirty="0"/>
              <a:t>N. Carlin Springs Road Task Force</a:t>
            </a:r>
          </a:p>
        </p:txBody>
      </p:sp>
      <p:sp>
        <p:nvSpPr>
          <p:cNvPr id="195" name="TextBox 194">
            <a:extLst>
              <a:ext uri="{FF2B5EF4-FFF2-40B4-BE49-F238E27FC236}">
                <a16:creationId xmlns:a16="http://schemas.microsoft.com/office/drawing/2014/main" id="{2BD778E6-D334-4389-B4C0-6C793B6E1E82}"/>
              </a:ext>
            </a:extLst>
          </p:cNvPr>
          <p:cNvSpPr txBox="1"/>
          <p:nvPr/>
        </p:nvSpPr>
        <p:spPr>
          <a:xfrm>
            <a:off x="704589" y="2819522"/>
            <a:ext cx="664420" cy="235737"/>
          </a:xfrm>
          <a:prstGeom prst="rect">
            <a:avLst/>
          </a:prstGeom>
          <a:noFill/>
        </p:spPr>
        <p:txBody>
          <a:bodyPr wrap="square" lIns="0" tIns="0" rIns="0" bIns="0" rtlCol="0">
            <a:noAutofit/>
          </a:bodyPr>
          <a:lstStyle/>
          <a:p>
            <a:pPr algn="ctr"/>
            <a:r>
              <a:rPr lang="en-US" sz="1000" b="1" dirty="0">
                <a:solidFill>
                  <a:schemeClr val="tx1">
                    <a:lumMod val="75000"/>
                    <a:lumOff val="25000"/>
                  </a:schemeClr>
                </a:solidFill>
              </a:rPr>
              <a:t>2020 December</a:t>
            </a:r>
          </a:p>
        </p:txBody>
      </p:sp>
      <p:grpSp>
        <p:nvGrpSpPr>
          <p:cNvPr id="5" name="Group 4" title="Milestone Text">
            <a:extLst>
              <a:ext uri="{FF2B5EF4-FFF2-40B4-BE49-F238E27FC236}">
                <a16:creationId xmlns:a16="http://schemas.microsoft.com/office/drawing/2014/main" id="{115A178B-57C4-4B9D-B684-21A92431913E}"/>
              </a:ext>
            </a:extLst>
          </p:cNvPr>
          <p:cNvGrpSpPr/>
          <p:nvPr/>
        </p:nvGrpSpPr>
        <p:grpSpPr>
          <a:xfrm>
            <a:off x="576430" y="4775895"/>
            <a:ext cx="1294782" cy="616233"/>
            <a:chOff x="1510892" y="3741332"/>
            <a:chExt cx="1294782" cy="616233"/>
          </a:xfrm>
        </p:grpSpPr>
        <p:sp>
          <p:nvSpPr>
            <p:cNvPr id="60" name="TextBox 59">
              <a:extLst>
                <a:ext uri="{FF2B5EF4-FFF2-40B4-BE49-F238E27FC236}">
                  <a16:creationId xmlns:a16="http://schemas.microsoft.com/office/drawing/2014/main" id="{3DD2C9D1-5E8D-4ED2-989C-330D6753B965}"/>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BCA Meeting</a:t>
              </a:r>
            </a:p>
          </p:txBody>
        </p:sp>
        <p:sp>
          <p:nvSpPr>
            <p:cNvPr id="61" name="TextBox 60">
              <a:extLst>
                <a:ext uri="{FF2B5EF4-FFF2-40B4-BE49-F238E27FC236}">
                  <a16:creationId xmlns:a16="http://schemas.microsoft.com/office/drawing/2014/main" id="{A6E28C73-4CCB-4BDB-82CA-BEE3A58D33D9}"/>
                </a:ext>
              </a:extLst>
            </p:cNvPr>
            <p:cNvSpPr txBox="1"/>
            <p:nvPr/>
          </p:nvSpPr>
          <p:spPr>
            <a:xfrm>
              <a:off x="1510892" y="4049788"/>
              <a:ext cx="1294782" cy="307777"/>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N. Carlin Springs Task Force Established</a:t>
              </a:r>
            </a:p>
          </p:txBody>
        </p:sp>
      </p:grpSp>
      <p:sp>
        <p:nvSpPr>
          <p:cNvPr id="3" name="Oval 2" title="Milestone Number">
            <a:extLst>
              <a:ext uri="{FF2B5EF4-FFF2-40B4-BE49-F238E27FC236}">
                <a16:creationId xmlns:a16="http://schemas.microsoft.com/office/drawing/2014/main" id="{48C9F9AC-FF55-4E72-9915-ACA228CA757C}"/>
              </a:ext>
            </a:extLst>
          </p:cNvPr>
          <p:cNvSpPr/>
          <p:nvPr/>
        </p:nvSpPr>
        <p:spPr>
          <a:xfrm>
            <a:off x="1019985" y="4275112"/>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01</a:t>
            </a:r>
          </a:p>
        </p:txBody>
      </p:sp>
      <p:pic>
        <p:nvPicPr>
          <p:cNvPr id="28" name="Graphic 27" title="callout">
            <a:extLst>
              <a:ext uri="{FF2B5EF4-FFF2-40B4-BE49-F238E27FC236}">
                <a16:creationId xmlns:a16="http://schemas.microsoft.com/office/drawing/2014/main" id="{4B1B5F0D-3B40-45B0-8532-640441049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823472" y="3823672"/>
            <a:ext cx="581025" cy="295275"/>
          </a:xfrm>
          <a:prstGeom prst="rect">
            <a:avLst/>
          </a:prstGeom>
        </p:spPr>
      </p:pic>
      <p:sp>
        <p:nvSpPr>
          <p:cNvPr id="196" name="TextBox 195">
            <a:extLst>
              <a:ext uri="{FF2B5EF4-FFF2-40B4-BE49-F238E27FC236}">
                <a16:creationId xmlns:a16="http://schemas.microsoft.com/office/drawing/2014/main" id="{9E24B3E5-9E8A-4B3A-ADB6-4481250B3F2A}"/>
              </a:ext>
            </a:extLst>
          </p:cNvPr>
          <p:cNvSpPr txBox="1"/>
          <p:nvPr/>
        </p:nvSpPr>
        <p:spPr>
          <a:xfrm>
            <a:off x="2448095" y="2972383"/>
            <a:ext cx="569010" cy="235737"/>
          </a:xfrm>
          <a:prstGeom prst="rect">
            <a:avLst/>
          </a:prstGeom>
          <a:noFill/>
        </p:spPr>
        <p:txBody>
          <a:bodyPr wrap="square" lIns="0" tIns="0" rIns="0" bIns="0" rtlCol="0">
            <a:noAutofit/>
          </a:bodyPr>
          <a:lstStyle/>
          <a:p>
            <a:pPr algn="ctr"/>
            <a:r>
              <a:rPr lang="en-US" sz="1000" b="1" dirty="0">
                <a:solidFill>
                  <a:schemeClr val="tx1">
                    <a:lumMod val="75000"/>
                    <a:lumOff val="25000"/>
                  </a:schemeClr>
                </a:solidFill>
              </a:rPr>
              <a:t>2021</a:t>
            </a:r>
          </a:p>
        </p:txBody>
      </p:sp>
      <p:grpSp>
        <p:nvGrpSpPr>
          <p:cNvPr id="120" name="Group 119" title="Milestone Text">
            <a:extLst>
              <a:ext uri="{FF2B5EF4-FFF2-40B4-BE49-F238E27FC236}">
                <a16:creationId xmlns:a16="http://schemas.microsoft.com/office/drawing/2014/main" id="{B15CF98A-C041-4C54-83E0-D6B1A0165558}"/>
              </a:ext>
            </a:extLst>
          </p:cNvPr>
          <p:cNvGrpSpPr/>
          <p:nvPr/>
        </p:nvGrpSpPr>
        <p:grpSpPr>
          <a:xfrm>
            <a:off x="2244677" y="1644626"/>
            <a:ext cx="1294782" cy="616233"/>
            <a:chOff x="2110555" y="2162177"/>
            <a:chExt cx="1294782" cy="616233"/>
          </a:xfrm>
        </p:grpSpPr>
        <p:sp>
          <p:nvSpPr>
            <p:cNvPr id="121" name="TextBox 120">
              <a:extLst>
                <a:ext uri="{FF2B5EF4-FFF2-40B4-BE49-F238E27FC236}">
                  <a16:creationId xmlns:a16="http://schemas.microsoft.com/office/drawing/2014/main" id="{364C8657-37CD-432B-AD71-7255D32855F5}"/>
                </a:ext>
              </a:extLst>
            </p:cNvPr>
            <p:cNvSpPr txBox="1"/>
            <p:nvPr/>
          </p:nvSpPr>
          <p:spPr>
            <a:xfrm>
              <a:off x="2110555" y="2162177"/>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January</a:t>
              </a:r>
            </a:p>
          </p:txBody>
        </p:sp>
        <p:sp>
          <p:nvSpPr>
            <p:cNvPr id="122" name="TextBox 121">
              <a:extLst>
                <a:ext uri="{FF2B5EF4-FFF2-40B4-BE49-F238E27FC236}">
                  <a16:creationId xmlns:a16="http://schemas.microsoft.com/office/drawing/2014/main" id="{5D435BCF-D2D6-4341-809F-90860DEAC612}"/>
                </a:ext>
              </a:extLst>
            </p:cNvPr>
            <p:cNvSpPr txBox="1"/>
            <p:nvPr/>
          </p:nvSpPr>
          <p:spPr>
            <a:xfrm>
              <a:off x="2110555" y="2470633"/>
              <a:ext cx="1294782" cy="307777"/>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First meeting and site walk</a:t>
              </a:r>
            </a:p>
          </p:txBody>
        </p:sp>
      </p:grpSp>
      <p:sp>
        <p:nvSpPr>
          <p:cNvPr id="119" name="Oval 118" title="Milestone Number">
            <a:extLst>
              <a:ext uri="{FF2B5EF4-FFF2-40B4-BE49-F238E27FC236}">
                <a16:creationId xmlns:a16="http://schemas.microsoft.com/office/drawing/2014/main" id="{F22CCCBA-CDC5-467B-9BDA-06FB3DB21606}"/>
              </a:ext>
            </a:extLst>
          </p:cNvPr>
          <p:cNvSpPr/>
          <p:nvPr/>
        </p:nvSpPr>
        <p:spPr>
          <a:xfrm>
            <a:off x="2661594" y="2333640"/>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02</a:t>
            </a:r>
          </a:p>
        </p:txBody>
      </p:sp>
      <p:pic>
        <p:nvPicPr>
          <p:cNvPr id="157" name="Graphic 156" title="callout">
            <a:extLst>
              <a:ext uri="{FF2B5EF4-FFF2-40B4-BE49-F238E27FC236}">
                <a16:creationId xmlns:a16="http://schemas.microsoft.com/office/drawing/2014/main" id="{4B5FAE44-10FC-44CC-AB7C-D49DE98D52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722556" y="2899281"/>
            <a:ext cx="581025" cy="295275"/>
          </a:xfrm>
          <a:prstGeom prst="rect">
            <a:avLst/>
          </a:prstGeom>
        </p:spPr>
      </p:pic>
      <p:grpSp>
        <p:nvGrpSpPr>
          <p:cNvPr id="10" name="Group 9" title="Year 2">
            <a:extLst>
              <a:ext uri="{FF2B5EF4-FFF2-40B4-BE49-F238E27FC236}">
                <a16:creationId xmlns:a16="http://schemas.microsoft.com/office/drawing/2014/main" id="{08CFCDD2-2F04-4844-95B5-E9B4F725068A}"/>
              </a:ext>
            </a:extLst>
          </p:cNvPr>
          <p:cNvGrpSpPr/>
          <p:nvPr/>
        </p:nvGrpSpPr>
        <p:grpSpPr>
          <a:xfrm>
            <a:off x="2456655" y="3130936"/>
            <a:ext cx="8565150" cy="561751"/>
            <a:chOff x="3309141" y="3119046"/>
            <a:chExt cx="2759196" cy="561751"/>
          </a:xfrm>
        </p:grpSpPr>
        <p:sp>
          <p:nvSpPr>
            <p:cNvPr id="131" name="Arrow: Right 130" title="Year Arrow">
              <a:extLst>
                <a:ext uri="{FF2B5EF4-FFF2-40B4-BE49-F238E27FC236}">
                  <a16:creationId xmlns:a16="http://schemas.microsoft.com/office/drawing/2014/main" id="{263DB357-E526-408B-9B3F-F017605849ED}"/>
                </a:ext>
              </a:extLst>
            </p:cNvPr>
            <p:cNvSpPr/>
            <p:nvPr/>
          </p:nvSpPr>
          <p:spPr>
            <a:xfrm>
              <a:off x="3309141" y="3325541"/>
              <a:ext cx="2759196" cy="355256"/>
            </a:xfrm>
            <a:prstGeom prst="rightArrow">
              <a:avLst>
                <a:gd name="adj1" fmla="val 100000"/>
                <a:gd name="adj2" fmla="val 50000"/>
              </a:avLst>
            </a:prstGeom>
            <a:gradFill flip="none" rotWithShape="1">
              <a:gsLst>
                <a:gs pos="0">
                  <a:schemeClr val="accent1">
                    <a:lumMod val="20000"/>
                    <a:lumOff val="8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2" name="Oval 161" title="Quarter Background Cirlce">
              <a:extLst>
                <a:ext uri="{FF2B5EF4-FFF2-40B4-BE49-F238E27FC236}">
                  <a16:creationId xmlns:a16="http://schemas.microsoft.com/office/drawing/2014/main" id="{DDADAC53-FEC9-400E-B7FC-72F25EF0FE21}"/>
                </a:ext>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title="Quarter Background Cirlce">
              <a:extLst>
                <a:ext uri="{FF2B5EF4-FFF2-40B4-BE49-F238E27FC236}">
                  <a16:creationId xmlns:a16="http://schemas.microsoft.com/office/drawing/2014/main" id="{EC0BAC80-DECA-4286-9763-E1B32B824792}"/>
                </a:ext>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title="Quarter Background Cirlce">
              <a:extLst>
                <a:ext uri="{FF2B5EF4-FFF2-40B4-BE49-F238E27FC236}">
                  <a16:creationId xmlns:a16="http://schemas.microsoft.com/office/drawing/2014/main" id="{83C4B4F8-27D7-41DD-896D-A1B91FF462FD}"/>
                </a:ext>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title="Quarter Background Cirlce">
              <a:extLst>
                <a:ext uri="{FF2B5EF4-FFF2-40B4-BE49-F238E27FC236}">
                  <a16:creationId xmlns:a16="http://schemas.microsoft.com/office/drawing/2014/main" id="{AE29C92D-0A5A-405A-B0B6-9115A90C3CB7}"/>
                </a:ext>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title="Q lines">
              <a:extLst>
                <a:ext uri="{FF2B5EF4-FFF2-40B4-BE49-F238E27FC236}">
                  <a16:creationId xmlns:a16="http://schemas.microsoft.com/office/drawing/2014/main" id="{AF8B8BAA-B7B7-419D-B159-3760CB7AE576}"/>
                </a:ext>
              </a:extLst>
            </p:cNvPr>
            <p:cNvCxnSpPr>
              <a:cxnSpLocks/>
            </p:cNvCxnSpPr>
            <p:nvPr/>
          </p:nvCxnSpPr>
          <p:spPr>
            <a:xfrm>
              <a:off x="3397576" y="3160070"/>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title="Q lines">
              <a:extLst>
                <a:ext uri="{FF2B5EF4-FFF2-40B4-BE49-F238E27FC236}">
                  <a16:creationId xmlns:a16="http://schemas.microsoft.com/office/drawing/2014/main" id="{8CEE23F6-603B-4DB5-A968-8F086AA2AF53}"/>
                </a:ext>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B0EC7A32-A13D-40FD-8FCB-9A2616556D19}"/>
                </a:ext>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title="Q lines">
              <a:extLst>
                <a:ext uri="{FF2B5EF4-FFF2-40B4-BE49-F238E27FC236}">
                  <a16:creationId xmlns:a16="http://schemas.microsoft.com/office/drawing/2014/main" id="{662638A0-3098-431F-BE5E-612EF4623E02}"/>
                </a:ext>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1" name="TextBox 100" title="Quarter Number">
              <a:extLst>
                <a:ext uri="{FF2B5EF4-FFF2-40B4-BE49-F238E27FC236}">
                  <a16:creationId xmlns:a16="http://schemas.microsoft.com/office/drawing/2014/main" id="{316E8E00-CDAC-4884-B354-EEC46B99951A}"/>
                </a:ext>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US" sz="1000" b="1" dirty="0">
                  <a:solidFill>
                    <a:schemeClr val="tx1">
                      <a:lumMod val="65000"/>
                      <a:lumOff val="35000"/>
                    </a:schemeClr>
                  </a:solidFill>
                </a:rPr>
                <a:t>Q1</a:t>
              </a:r>
              <a:endParaRPr lang="en-US" sz="1000" dirty="0">
                <a:solidFill>
                  <a:schemeClr val="bg1">
                    <a:lumMod val="75000"/>
                  </a:schemeClr>
                </a:solidFill>
              </a:endParaRPr>
            </a:p>
          </p:txBody>
        </p:sp>
        <p:sp>
          <p:nvSpPr>
            <p:cNvPr id="102" name="TextBox 101" title="Quarter Number">
              <a:extLst>
                <a:ext uri="{FF2B5EF4-FFF2-40B4-BE49-F238E27FC236}">
                  <a16:creationId xmlns:a16="http://schemas.microsoft.com/office/drawing/2014/main" id="{99123C15-08DD-4459-98C8-FB1D88A48434}"/>
                </a:ext>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US" sz="1000" b="1" dirty="0">
                  <a:solidFill>
                    <a:schemeClr val="tx1">
                      <a:lumMod val="65000"/>
                      <a:lumOff val="35000"/>
                    </a:schemeClr>
                  </a:solidFill>
                </a:rPr>
                <a:t>Q2</a:t>
              </a:r>
              <a:endParaRPr lang="en-US" sz="1000" dirty="0">
                <a:solidFill>
                  <a:schemeClr val="tx1">
                    <a:lumMod val="65000"/>
                    <a:lumOff val="35000"/>
                  </a:schemeClr>
                </a:solidFill>
              </a:endParaRPr>
            </a:p>
          </p:txBody>
        </p:sp>
        <p:sp>
          <p:nvSpPr>
            <p:cNvPr id="103" name="TextBox 102" title="Quarter Number">
              <a:extLst>
                <a:ext uri="{FF2B5EF4-FFF2-40B4-BE49-F238E27FC236}">
                  <a16:creationId xmlns:a16="http://schemas.microsoft.com/office/drawing/2014/main" id="{702C22D6-E9B8-49C2-813B-3220EF5976F5}"/>
                </a:ext>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US" sz="1000" b="1" dirty="0">
                  <a:solidFill>
                    <a:schemeClr val="tx1">
                      <a:lumMod val="65000"/>
                      <a:lumOff val="35000"/>
                    </a:schemeClr>
                  </a:solidFill>
                </a:rPr>
                <a:t>Q3</a:t>
              </a:r>
              <a:endParaRPr lang="en-US" sz="1000" dirty="0">
                <a:solidFill>
                  <a:schemeClr val="tx1">
                    <a:lumMod val="65000"/>
                    <a:lumOff val="35000"/>
                  </a:schemeClr>
                </a:solidFill>
              </a:endParaRPr>
            </a:p>
          </p:txBody>
        </p:sp>
        <p:sp>
          <p:nvSpPr>
            <p:cNvPr id="104" name="TextBox 103" title="Quarter Number">
              <a:extLst>
                <a:ext uri="{FF2B5EF4-FFF2-40B4-BE49-F238E27FC236}">
                  <a16:creationId xmlns:a16="http://schemas.microsoft.com/office/drawing/2014/main" id="{71DFD606-8479-465C-B5A5-ACC2FD6A05AD}"/>
                </a:ext>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US" sz="1000" b="1" dirty="0">
                  <a:solidFill>
                    <a:schemeClr val="tx1">
                      <a:lumMod val="65000"/>
                      <a:lumOff val="35000"/>
                    </a:schemeClr>
                  </a:solidFill>
                </a:rPr>
                <a:t>Q4</a:t>
              </a:r>
              <a:endParaRPr lang="en-US" sz="1000" dirty="0">
                <a:solidFill>
                  <a:schemeClr val="tx1">
                    <a:lumMod val="65000"/>
                    <a:lumOff val="35000"/>
                  </a:schemeClr>
                </a:solidFill>
              </a:endParaRPr>
            </a:p>
          </p:txBody>
        </p:sp>
      </p:grpSp>
      <p:grpSp>
        <p:nvGrpSpPr>
          <p:cNvPr id="8" name="Group 7" title="Year 1">
            <a:extLst>
              <a:ext uri="{FF2B5EF4-FFF2-40B4-BE49-F238E27FC236}">
                <a16:creationId xmlns:a16="http://schemas.microsoft.com/office/drawing/2014/main" id="{3FE7C816-8C1F-4196-BD8D-ED7BD2BF863D}"/>
              </a:ext>
            </a:extLst>
          </p:cNvPr>
          <p:cNvGrpSpPr/>
          <p:nvPr/>
        </p:nvGrpSpPr>
        <p:grpSpPr>
          <a:xfrm>
            <a:off x="783145" y="3129935"/>
            <a:ext cx="2023397" cy="561751"/>
            <a:chOff x="791681" y="3119046"/>
            <a:chExt cx="2695434" cy="561751"/>
          </a:xfrm>
        </p:grpSpPr>
        <p:sp>
          <p:nvSpPr>
            <p:cNvPr id="130" name="Arrow: Right 129" title="Year Arrow">
              <a:extLst>
                <a:ext uri="{FF2B5EF4-FFF2-40B4-BE49-F238E27FC236}">
                  <a16:creationId xmlns:a16="http://schemas.microsoft.com/office/drawing/2014/main" id="{87B1024A-9540-4EF2-9517-87E3BE7BCE76}"/>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30" name="Straight Connector 29" title="Q lines">
              <a:extLst>
                <a:ext uri="{FF2B5EF4-FFF2-40B4-BE49-F238E27FC236}">
                  <a16:creationId xmlns:a16="http://schemas.microsoft.com/office/drawing/2014/main" id="{6190EE01-B30F-4CAC-8C6A-FD17EDED6E01}"/>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39" name="TextBox 138">
            <a:extLst>
              <a:ext uri="{FF2B5EF4-FFF2-40B4-BE49-F238E27FC236}">
                <a16:creationId xmlns:a16="http://schemas.microsoft.com/office/drawing/2014/main" id="{5A56B955-812F-4FF1-8985-2726FE22A479}"/>
              </a:ext>
            </a:extLst>
          </p:cNvPr>
          <p:cNvSpPr txBox="1"/>
          <p:nvPr/>
        </p:nvSpPr>
        <p:spPr>
          <a:xfrm>
            <a:off x="9233350" y="2784148"/>
            <a:ext cx="664420" cy="235737"/>
          </a:xfrm>
          <a:prstGeom prst="rect">
            <a:avLst/>
          </a:prstGeom>
          <a:noFill/>
        </p:spPr>
        <p:txBody>
          <a:bodyPr wrap="square" lIns="0" tIns="0" rIns="0" bIns="0" rtlCol="0">
            <a:noAutofit/>
          </a:bodyPr>
          <a:lstStyle/>
          <a:p>
            <a:pPr algn="ctr"/>
            <a:r>
              <a:rPr lang="en-US" sz="1000" b="1" dirty="0">
                <a:solidFill>
                  <a:schemeClr val="tx1">
                    <a:lumMod val="75000"/>
                    <a:lumOff val="25000"/>
                  </a:schemeClr>
                </a:solidFill>
              </a:rPr>
              <a:t>2021 December</a:t>
            </a:r>
          </a:p>
        </p:txBody>
      </p:sp>
      <p:cxnSp>
        <p:nvCxnSpPr>
          <p:cNvPr id="146" name="Straight Connector 145" title="Q lines">
            <a:extLst>
              <a:ext uri="{FF2B5EF4-FFF2-40B4-BE49-F238E27FC236}">
                <a16:creationId xmlns:a16="http://schemas.microsoft.com/office/drawing/2014/main" id="{5A821666-D692-44DC-B248-D56F9E9AF1ED}"/>
              </a:ext>
            </a:extLst>
          </p:cNvPr>
          <p:cNvCxnSpPr>
            <a:cxnSpLocks/>
          </p:cNvCxnSpPr>
          <p:nvPr/>
        </p:nvCxnSpPr>
        <p:spPr>
          <a:xfrm>
            <a:off x="9565560" y="313093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3" name="Oval 152" title="Quarter Background Cirlce">
            <a:extLst>
              <a:ext uri="{FF2B5EF4-FFF2-40B4-BE49-F238E27FC236}">
                <a16:creationId xmlns:a16="http://schemas.microsoft.com/office/drawing/2014/main" id="{9F2AB58B-B65D-405D-AD6C-4665FF9AAD0C}"/>
              </a:ext>
            </a:extLst>
          </p:cNvPr>
          <p:cNvSpPr/>
          <p:nvPr/>
        </p:nvSpPr>
        <p:spPr>
          <a:xfrm>
            <a:off x="1113985" y="3387966"/>
            <a:ext cx="656797" cy="196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title="Quarter Number">
            <a:extLst>
              <a:ext uri="{FF2B5EF4-FFF2-40B4-BE49-F238E27FC236}">
                <a16:creationId xmlns:a16="http://schemas.microsoft.com/office/drawing/2014/main" id="{633C9D6A-A4B5-42B2-8A95-C2B10F4F648A}"/>
              </a:ext>
            </a:extLst>
          </p:cNvPr>
          <p:cNvSpPr txBox="1"/>
          <p:nvPr/>
        </p:nvSpPr>
        <p:spPr>
          <a:xfrm>
            <a:off x="998711" y="3413067"/>
            <a:ext cx="894015" cy="137690"/>
          </a:xfrm>
          <a:prstGeom prst="rect">
            <a:avLst/>
          </a:prstGeom>
          <a:noFill/>
        </p:spPr>
        <p:txBody>
          <a:bodyPr wrap="square" lIns="0" tIns="0" rIns="0" bIns="0" rtlCol="0" anchor="ctr">
            <a:noAutofit/>
          </a:bodyPr>
          <a:lstStyle/>
          <a:p>
            <a:pPr algn="ctr"/>
            <a:r>
              <a:rPr lang="en-US" sz="1000" b="1" dirty="0">
                <a:solidFill>
                  <a:schemeClr val="tx1">
                    <a:lumMod val="65000"/>
                    <a:lumOff val="35000"/>
                  </a:schemeClr>
                </a:solidFill>
              </a:rPr>
              <a:t>Q4</a:t>
            </a:r>
            <a:endParaRPr lang="en-US" sz="1000" dirty="0">
              <a:solidFill>
                <a:schemeClr val="bg1">
                  <a:lumMod val="75000"/>
                </a:schemeClr>
              </a:solidFill>
            </a:endParaRPr>
          </a:p>
        </p:txBody>
      </p:sp>
      <p:grpSp>
        <p:nvGrpSpPr>
          <p:cNvPr id="154" name="Group 153" title="Milestone Text">
            <a:extLst>
              <a:ext uri="{FF2B5EF4-FFF2-40B4-BE49-F238E27FC236}">
                <a16:creationId xmlns:a16="http://schemas.microsoft.com/office/drawing/2014/main" id="{21FAC21F-D9B1-4C22-8E9C-69A5D664BE10}"/>
              </a:ext>
            </a:extLst>
          </p:cNvPr>
          <p:cNvGrpSpPr/>
          <p:nvPr/>
        </p:nvGrpSpPr>
        <p:grpSpPr>
          <a:xfrm>
            <a:off x="2883011" y="4789185"/>
            <a:ext cx="1294782" cy="770121"/>
            <a:chOff x="1510892" y="3741332"/>
            <a:chExt cx="1294782" cy="770121"/>
          </a:xfrm>
        </p:grpSpPr>
        <p:sp>
          <p:nvSpPr>
            <p:cNvPr id="155" name="TextBox 154">
              <a:extLst>
                <a:ext uri="{FF2B5EF4-FFF2-40B4-BE49-F238E27FC236}">
                  <a16:creationId xmlns:a16="http://schemas.microsoft.com/office/drawing/2014/main" id="{6AE96A41-3309-4E0C-9ED3-F481FB88FE29}"/>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February</a:t>
              </a:r>
            </a:p>
          </p:txBody>
        </p:sp>
        <p:sp>
          <p:nvSpPr>
            <p:cNvPr id="156" name="TextBox 155">
              <a:extLst>
                <a:ext uri="{FF2B5EF4-FFF2-40B4-BE49-F238E27FC236}">
                  <a16:creationId xmlns:a16="http://schemas.microsoft.com/office/drawing/2014/main" id="{975A12F9-4A59-446A-86F8-AAFE9A97D02A}"/>
                </a:ext>
              </a:extLst>
            </p:cNvPr>
            <p:cNvSpPr txBox="1"/>
            <p:nvPr/>
          </p:nvSpPr>
          <p:spPr>
            <a:xfrm>
              <a:off x="1510892" y="4049788"/>
              <a:ext cx="1294782" cy="461665"/>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Second and third meeting; Second site walk</a:t>
              </a:r>
            </a:p>
          </p:txBody>
        </p:sp>
      </p:grpSp>
      <p:sp>
        <p:nvSpPr>
          <p:cNvPr id="168" name="Oval 167" title="Milestone Number">
            <a:extLst>
              <a:ext uri="{FF2B5EF4-FFF2-40B4-BE49-F238E27FC236}">
                <a16:creationId xmlns:a16="http://schemas.microsoft.com/office/drawing/2014/main" id="{5DD38E0D-04E4-4501-A349-06BBC26015C2}"/>
              </a:ext>
            </a:extLst>
          </p:cNvPr>
          <p:cNvSpPr/>
          <p:nvPr/>
        </p:nvSpPr>
        <p:spPr>
          <a:xfrm>
            <a:off x="3326566" y="4288402"/>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03</a:t>
            </a:r>
          </a:p>
        </p:txBody>
      </p:sp>
      <p:pic>
        <p:nvPicPr>
          <p:cNvPr id="177" name="Graphic 176" title="callout">
            <a:extLst>
              <a:ext uri="{FF2B5EF4-FFF2-40B4-BE49-F238E27FC236}">
                <a16:creationId xmlns:a16="http://schemas.microsoft.com/office/drawing/2014/main" id="{4035B064-FF44-4E93-9082-D4DE4654F2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130053" y="3836962"/>
            <a:ext cx="581025" cy="295275"/>
          </a:xfrm>
          <a:prstGeom prst="rect">
            <a:avLst/>
          </a:prstGeom>
        </p:spPr>
      </p:pic>
      <p:grpSp>
        <p:nvGrpSpPr>
          <p:cNvPr id="186" name="Group 185" title="Milestone Text">
            <a:extLst>
              <a:ext uri="{FF2B5EF4-FFF2-40B4-BE49-F238E27FC236}">
                <a16:creationId xmlns:a16="http://schemas.microsoft.com/office/drawing/2014/main" id="{F86CA355-D050-4EC5-8A8D-75F3D3837AA9}"/>
              </a:ext>
            </a:extLst>
          </p:cNvPr>
          <p:cNvGrpSpPr/>
          <p:nvPr/>
        </p:nvGrpSpPr>
        <p:grpSpPr>
          <a:xfrm>
            <a:off x="3492912" y="1510760"/>
            <a:ext cx="1294782" cy="766559"/>
            <a:chOff x="2150206" y="2071719"/>
            <a:chExt cx="1294782" cy="766559"/>
          </a:xfrm>
        </p:grpSpPr>
        <p:sp>
          <p:nvSpPr>
            <p:cNvPr id="187" name="TextBox 186">
              <a:extLst>
                <a:ext uri="{FF2B5EF4-FFF2-40B4-BE49-F238E27FC236}">
                  <a16:creationId xmlns:a16="http://schemas.microsoft.com/office/drawing/2014/main" id="{797B7E92-FEF8-4AF5-A2A2-B11B0A1FED67}"/>
                </a:ext>
              </a:extLst>
            </p:cNvPr>
            <p:cNvSpPr txBox="1"/>
            <p:nvPr/>
          </p:nvSpPr>
          <p:spPr>
            <a:xfrm>
              <a:off x="2150206" y="2071719"/>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April</a:t>
              </a:r>
            </a:p>
          </p:txBody>
        </p:sp>
        <p:sp>
          <p:nvSpPr>
            <p:cNvPr id="188" name="TextBox 187">
              <a:extLst>
                <a:ext uri="{FF2B5EF4-FFF2-40B4-BE49-F238E27FC236}">
                  <a16:creationId xmlns:a16="http://schemas.microsoft.com/office/drawing/2014/main" id="{A16CACF9-FA06-4DA8-8F9E-600BFF4A8982}"/>
                </a:ext>
              </a:extLst>
            </p:cNvPr>
            <p:cNvSpPr txBox="1"/>
            <p:nvPr/>
          </p:nvSpPr>
          <p:spPr>
            <a:xfrm>
              <a:off x="2150206" y="2376613"/>
              <a:ext cx="1294782" cy="461665"/>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Survey opened to Arlington Forest and Bluemont residents</a:t>
              </a:r>
            </a:p>
          </p:txBody>
        </p:sp>
      </p:grpSp>
      <p:sp>
        <p:nvSpPr>
          <p:cNvPr id="189" name="Oval 188" title="Milestone Number">
            <a:extLst>
              <a:ext uri="{FF2B5EF4-FFF2-40B4-BE49-F238E27FC236}">
                <a16:creationId xmlns:a16="http://schemas.microsoft.com/office/drawing/2014/main" id="{01E4985C-A043-4DBE-9252-CABEB2C8BB16}"/>
              </a:ext>
            </a:extLst>
          </p:cNvPr>
          <p:cNvSpPr/>
          <p:nvPr/>
        </p:nvSpPr>
        <p:spPr>
          <a:xfrm>
            <a:off x="3941527" y="2305046"/>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04</a:t>
            </a:r>
          </a:p>
        </p:txBody>
      </p:sp>
      <p:pic>
        <p:nvPicPr>
          <p:cNvPr id="190" name="Graphic 189" title="callout">
            <a:extLst>
              <a:ext uri="{FF2B5EF4-FFF2-40B4-BE49-F238E27FC236}">
                <a16:creationId xmlns:a16="http://schemas.microsoft.com/office/drawing/2014/main" id="{43799752-6364-4779-AB9F-54F86488EE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997428" y="2885126"/>
            <a:ext cx="581025" cy="295275"/>
          </a:xfrm>
          <a:prstGeom prst="rect">
            <a:avLst/>
          </a:prstGeom>
        </p:spPr>
      </p:pic>
      <p:grpSp>
        <p:nvGrpSpPr>
          <p:cNvPr id="191" name="Group 190" title="Milestone Text">
            <a:extLst>
              <a:ext uri="{FF2B5EF4-FFF2-40B4-BE49-F238E27FC236}">
                <a16:creationId xmlns:a16="http://schemas.microsoft.com/office/drawing/2014/main" id="{79E39407-7236-47F6-9384-EAE44F3E130C}"/>
              </a:ext>
            </a:extLst>
          </p:cNvPr>
          <p:cNvGrpSpPr/>
          <p:nvPr/>
        </p:nvGrpSpPr>
        <p:grpSpPr>
          <a:xfrm>
            <a:off x="5497985" y="4725095"/>
            <a:ext cx="1294782" cy="924009"/>
            <a:chOff x="1510892" y="3741332"/>
            <a:chExt cx="1294782" cy="924009"/>
          </a:xfrm>
        </p:grpSpPr>
        <p:sp>
          <p:nvSpPr>
            <p:cNvPr id="192" name="TextBox 191">
              <a:extLst>
                <a:ext uri="{FF2B5EF4-FFF2-40B4-BE49-F238E27FC236}">
                  <a16:creationId xmlns:a16="http://schemas.microsoft.com/office/drawing/2014/main" id="{264C9504-5E91-446B-BB31-672DCADF9B5A}"/>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May</a:t>
              </a:r>
            </a:p>
          </p:txBody>
        </p:sp>
        <p:sp>
          <p:nvSpPr>
            <p:cNvPr id="193" name="TextBox 192">
              <a:extLst>
                <a:ext uri="{FF2B5EF4-FFF2-40B4-BE49-F238E27FC236}">
                  <a16:creationId xmlns:a16="http://schemas.microsoft.com/office/drawing/2014/main" id="{FE481D1E-01A6-462E-8CC7-56FDB2786E87}"/>
                </a:ext>
              </a:extLst>
            </p:cNvPr>
            <p:cNvSpPr txBox="1"/>
            <p:nvPr/>
          </p:nvSpPr>
          <p:spPr>
            <a:xfrm>
              <a:off x="1510892" y="4049788"/>
              <a:ext cx="1294782" cy="615553"/>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Passed flyers out</a:t>
              </a:r>
            </a:p>
            <a:p>
              <a:pPr algn="ctr"/>
              <a:r>
                <a:rPr lang="en-US" sz="1000" dirty="0">
                  <a:solidFill>
                    <a:schemeClr val="tx1">
                      <a:lumMod val="75000"/>
                      <a:lumOff val="25000"/>
                    </a:schemeClr>
                  </a:solidFill>
                </a:rPr>
                <a:t>to Arlington</a:t>
              </a:r>
            </a:p>
            <a:p>
              <a:pPr algn="ctr"/>
              <a:r>
                <a:rPr lang="en-US" sz="1000" dirty="0">
                  <a:solidFill>
                    <a:schemeClr val="tx1">
                      <a:lumMod val="75000"/>
                      <a:lumOff val="25000"/>
                    </a:schemeClr>
                  </a:solidFill>
                </a:rPr>
                <a:t>Forest</a:t>
              </a:r>
            </a:p>
            <a:p>
              <a:pPr algn="ctr"/>
              <a:r>
                <a:rPr lang="en-US" sz="1000" dirty="0">
                  <a:solidFill>
                    <a:schemeClr val="tx1">
                      <a:lumMod val="75000"/>
                      <a:lumOff val="25000"/>
                    </a:schemeClr>
                  </a:solidFill>
                </a:rPr>
                <a:t>residents</a:t>
              </a:r>
            </a:p>
          </p:txBody>
        </p:sp>
      </p:grpSp>
      <p:sp>
        <p:nvSpPr>
          <p:cNvPr id="194" name="Oval 193" title="Milestone Number">
            <a:extLst>
              <a:ext uri="{FF2B5EF4-FFF2-40B4-BE49-F238E27FC236}">
                <a16:creationId xmlns:a16="http://schemas.microsoft.com/office/drawing/2014/main" id="{0C84E42D-30BF-45EC-B027-74C30D975C54}"/>
              </a:ext>
            </a:extLst>
          </p:cNvPr>
          <p:cNvSpPr/>
          <p:nvPr/>
        </p:nvSpPr>
        <p:spPr>
          <a:xfrm>
            <a:off x="5939794" y="4312758"/>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07</a:t>
            </a:r>
          </a:p>
        </p:txBody>
      </p:sp>
      <p:pic>
        <p:nvPicPr>
          <p:cNvPr id="199" name="Graphic 198" title="callout">
            <a:extLst>
              <a:ext uri="{FF2B5EF4-FFF2-40B4-BE49-F238E27FC236}">
                <a16:creationId xmlns:a16="http://schemas.microsoft.com/office/drawing/2014/main" id="{D1D497ED-1C09-49B1-AB25-BBE2F88F9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572029" y="3879648"/>
            <a:ext cx="760308" cy="386386"/>
          </a:xfrm>
          <a:prstGeom prst="rect">
            <a:avLst/>
          </a:prstGeom>
        </p:spPr>
      </p:pic>
      <p:grpSp>
        <p:nvGrpSpPr>
          <p:cNvPr id="200" name="Group 199" title="Milestone Text">
            <a:extLst>
              <a:ext uri="{FF2B5EF4-FFF2-40B4-BE49-F238E27FC236}">
                <a16:creationId xmlns:a16="http://schemas.microsoft.com/office/drawing/2014/main" id="{1235B9A9-2C27-4149-A125-376DE82F07EF}"/>
              </a:ext>
            </a:extLst>
          </p:cNvPr>
          <p:cNvGrpSpPr/>
          <p:nvPr/>
        </p:nvGrpSpPr>
        <p:grpSpPr>
          <a:xfrm>
            <a:off x="7421561" y="1418475"/>
            <a:ext cx="1358402" cy="920447"/>
            <a:chOff x="2150206" y="2071719"/>
            <a:chExt cx="1358402" cy="920447"/>
          </a:xfrm>
        </p:grpSpPr>
        <p:sp>
          <p:nvSpPr>
            <p:cNvPr id="201" name="TextBox 200">
              <a:extLst>
                <a:ext uri="{FF2B5EF4-FFF2-40B4-BE49-F238E27FC236}">
                  <a16:creationId xmlns:a16="http://schemas.microsoft.com/office/drawing/2014/main" id="{5ADEE8CA-2108-4085-9C15-D0358A282E16}"/>
                </a:ext>
              </a:extLst>
            </p:cNvPr>
            <p:cNvSpPr txBox="1"/>
            <p:nvPr/>
          </p:nvSpPr>
          <p:spPr>
            <a:xfrm>
              <a:off x="2150206" y="2071719"/>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October</a:t>
              </a:r>
            </a:p>
          </p:txBody>
        </p:sp>
        <p:sp>
          <p:nvSpPr>
            <p:cNvPr id="202" name="TextBox 201">
              <a:extLst>
                <a:ext uri="{FF2B5EF4-FFF2-40B4-BE49-F238E27FC236}">
                  <a16:creationId xmlns:a16="http://schemas.microsoft.com/office/drawing/2014/main" id="{3E678F8E-5E4B-459C-B5A7-E1ED4D92428E}"/>
                </a:ext>
              </a:extLst>
            </p:cNvPr>
            <p:cNvSpPr txBox="1"/>
            <p:nvPr/>
          </p:nvSpPr>
          <p:spPr>
            <a:xfrm>
              <a:off x="2150206" y="2376613"/>
              <a:ext cx="1358402" cy="615553"/>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Draft recommendations presented and agreed on by task force members</a:t>
              </a:r>
            </a:p>
          </p:txBody>
        </p:sp>
      </p:grpSp>
      <p:sp>
        <p:nvSpPr>
          <p:cNvPr id="203" name="Oval 202" title="Milestone Number">
            <a:extLst>
              <a:ext uri="{FF2B5EF4-FFF2-40B4-BE49-F238E27FC236}">
                <a16:creationId xmlns:a16="http://schemas.microsoft.com/office/drawing/2014/main" id="{488FEDBF-5B25-468B-A10B-E5FC4ADB64E2}"/>
              </a:ext>
            </a:extLst>
          </p:cNvPr>
          <p:cNvSpPr/>
          <p:nvPr/>
        </p:nvSpPr>
        <p:spPr>
          <a:xfrm>
            <a:off x="7908314" y="2341344"/>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10</a:t>
            </a:r>
          </a:p>
        </p:txBody>
      </p:sp>
      <p:pic>
        <p:nvPicPr>
          <p:cNvPr id="204" name="Graphic 203" title="callout">
            <a:extLst>
              <a:ext uri="{FF2B5EF4-FFF2-40B4-BE49-F238E27FC236}">
                <a16:creationId xmlns:a16="http://schemas.microsoft.com/office/drawing/2014/main" id="{FA8C3116-AE4E-465E-9B66-04CD70978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962712" y="2907621"/>
            <a:ext cx="581025" cy="295275"/>
          </a:xfrm>
          <a:prstGeom prst="rect">
            <a:avLst/>
          </a:prstGeom>
        </p:spPr>
      </p:pic>
      <p:grpSp>
        <p:nvGrpSpPr>
          <p:cNvPr id="205" name="Group 204" title="Milestone Text">
            <a:extLst>
              <a:ext uri="{FF2B5EF4-FFF2-40B4-BE49-F238E27FC236}">
                <a16:creationId xmlns:a16="http://schemas.microsoft.com/office/drawing/2014/main" id="{6F303F13-73FB-4E60-BD3E-2AF2DF8E0165}"/>
              </a:ext>
            </a:extLst>
          </p:cNvPr>
          <p:cNvGrpSpPr/>
          <p:nvPr/>
        </p:nvGrpSpPr>
        <p:grpSpPr>
          <a:xfrm>
            <a:off x="6978505" y="4799577"/>
            <a:ext cx="1294782" cy="770121"/>
            <a:chOff x="1510892" y="3741332"/>
            <a:chExt cx="1294782" cy="770121"/>
          </a:xfrm>
        </p:grpSpPr>
        <p:sp>
          <p:nvSpPr>
            <p:cNvPr id="206" name="TextBox 205">
              <a:extLst>
                <a:ext uri="{FF2B5EF4-FFF2-40B4-BE49-F238E27FC236}">
                  <a16:creationId xmlns:a16="http://schemas.microsoft.com/office/drawing/2014/main" id="{D5DD5E7F-8BED-4E2B-A80C-8DE2A911EE93}"/>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August</a:t>
              </a:r>
            </a:p>
          </p:txBody>
        </p:sp>
        <p:sp>
          <p:nvSpPr>
            <p:cNvPr id="207" name="TextBox 206">
              <a:extLst>
                <a:ext uri="{FF2B5EF4-FFF2-40B4-BE49-F238E27FC236}">
                  <a16:creationId xmlns:a16="http://schemas.microsoft.com/office/drawing/2014/main" id="{B79BB59E-3CDD-46B6-9AD4-3A19A9E037F2}"/>
                </a:ext>
              </a:extLst>
            </p:cNvPr>
            <p:cNvSpPr txBox="1"/>
            <p:nvPr/>
          </p:nvSpPr>
          <p:spPr>
            <a:xfrm>
              <a:off x="1510892" y="4049788"/>
              <a:ext cx="1294782" cy="461665"/>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Survey report presented to task force members</a:t>
              </a:r>
            </a:p>
          </p:txBody>
        </p:sp>
      </p:grpSp>
      <p:sp>
        <p:nvSpPr>
          <p:cNvPr id="208" name="Oval 207" title="Milestone Number">
            <a:extLst>
              <a:ext uri="{FF2B5EF4-FFF2-40B4-BE49-F238E27FC236}">
                <a16:creationId xmlns:a16="http://schemas.microsoft.com/office/drawing/2014/main" id="{05126471-CF95-4486-88F1-D9A5FBD60864}"/>
              </a:ext>
            </a:extLst>
          </p:cNvPr>
          <p:cNvSpPr/>
          <p:nvPr/>
        </p:nvSpPr>
        <p:spPr>
          <a:xfrm>
            <a:off x="7422060" y="4298794"/>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09</a:t>
            </a:r>
          </a:p>
        </p:txBody>
      </p:sp>
      <p:pic>
        <p:nvPicPr>
          <p:cNvPr id="209" name="Graphic 208" title="callout">
            <a:extLst>
              <a:ext uri="{FF2B5EF4-FFF2-40B4-BE49-F238E27FC236}">
                <a16:creationId xmlns:a16="http://schemas.microsoft.com/office/drawing/2014/main" id="{087875C8-5CB3-4A0B-9F55-71C72545C8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225547" y="3847354"/>
            <a:ext cx="581025" cy="295275"/>
          </a:xfrm>
          <a:prstGeom prst="rect">
            <a:avLst/>
          </a:prstGeom>
        </p:spPr>
      </p:pic>
      <p:grpSp>
        <p:nvGrpSpPr>
          <p:cNvPr id="210" name="Group 209" title="Milestone Text">
            <a:extLst>
              <a:ext uri="{FF2B5EF4-FFF2-40B4-BE49-F238E27FC236}">
                <a16:creationId xmlns:a16="http://schemas.microsoft.com/office/drawing/2014/main" id="{2C66C66A-8108-4539-AF72-939135311DAF}"/>
              </a:ext>
            </a:extLst>
          </p:cNvPr>
          <p:cNvGrpSpPr/>
          <p:nvPr/>
        </p:nvGrpSpPr>
        <p:grpSpPr>
          <a:xfrm>
            <a:off x="5998343" y="1637756"/>
            <a:ext cx="1294782" cy="612671"/>
            <a:chOff x="2150206" y="2071719"/>
            <a:chExt cx="1294782" cy="612671"/>
          </a:xfrm>
        </p:grpSpPr>
        <p:sp>
          <p:nvSpPr>
            <p:cNvPr id="211" name="TextBox 210">
              <a:extLst>
                <a:ext uri="{FF2B5EF4-FFF2-40B4-BE49-F238E27FC236}">
                  <a16:creationId xmlns:a16="http://schemas.microsoft.com/office/drawing/2014/main" id="{3D481742-698E-4ADC-B39A-13BB8B5D7E4E}"/>
                </a:ext>
              </a:extLst>
            </p:cNvPr>
            <p:cNvSpPr txBox="1"/>
            <p:nvPr/>
          </p:nvSpPr>
          <p:spPr>
            <a:xfrm>
              <a:off x="2150206" y="2071719"/>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June</a:t>
              </a:r>
            </a:p>
          </p:txBody>
        </p:sp>
        <p:sp>
          <p:nvSpPr>
            <p:cNvPr id="212" name="TextBox 211">
              <a:extLst>
                <a:ext uri="{FF2B5EF4-FFF2-40B4-BE49-F238E27FC236}">
                  <a16:creationId xmlns:a16="http://schemas.microsoft.com/office/drawing/2014/main" id="{4EBBD681-3EBB-4A1B-9C2F-3D374BE69FEB}"/>
                </a:ext>
              </a:extLst>
            </p:cNvPr>
            <p:cNvSpPr txBox="1"/>
            <p:nvPr/>
          </p:nvSpPr>
          <p:spPr>
            <a:xfrm>
              <a:off x="2150206" y="2376613"/>
              <a:ext cx="1294782" cy="307777"/>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Survey closed with 92 responses gathered</a:t>
              </a:r>
            </a:p>
          </p:txBody>
        </p:sp>
      </p:grpSp>
      <p:sp>
        <p:nvSpPr>
          <p:cNvPr id="213" name="Oval 212" title="Milestone Number">
            <a:extLst>
              <a:ext uri="{FF2B5EF4-FFF2-40B4-BE49-F238E27FC236}">
                <a16:creationId xmlns:a16="http://schemas.microsoft.com/office/drawing/2014/main" id="{3BEA42CD-5281-48CF-8556-5E436DAD397E}"/>
              </a:ext>
            </a:extLst>
          </p:cNvPr>
          <p:cNvSpPr/>
          <p:nvPr/>
        </p:nvSpPr>
        <p:spPr>
          <a:xfrm>
            <a:off x="6445766" y="2332132"/>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08</a:t>
            </a:r>
          </a:p>
        </p:txBody>
      </p:sp>
      <p:pic>
        <p:nvPicPr>
          <p:cNvPr id="214" name="Graphic 213" title="callout">
            <a:extLst>
              <a:ext uri="{FF2B5EF4-FFF2-40B4-BE49-F238E27FC236}">
                <a16:creationId xmlns:a16="http://schemas.microsoft.com/office/drawing/2014/main" id="{4239EF7F-DA9C-4961-A959-8BE32500FE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506171" y="2909713"/>
            <a:ext cx="581025" cy="295275"/>
          </a:xfrm>
          <a:prstGeom prst="rect">
            <a:avLst/>
          </a:prstGeom>
        </p:spPr>
      </p:pic>
      <p:grpSp>
        <p:nvGrpSpPr>
          <p:cNvPr id="215" name="Group 214" title="Milestone Text">
            <a:extLst>
              <a:ext uri="{FF2B5EF4-FFF2-40B4-BE49-F238E27FC236}">
                <a16:creationId xmlns:a16="http://schemas.microsoft.com/office/drawing/2014/main" id="{3773190C-36C1-425E-A93B-2D6A13777F90}"/>
              </a:ext>
            </a:extLst>
          </p:cNvPr>
          <p:cNvGrpSpPr/>
          <p:nvPr/>
        </p:nvGrpSpPr>
        <p:grpSpPr>
          <a:xfrm>
            <a:off x="8662862" y="4706467"/>
            <a:ext cx="1294782" cy="924011"/>
            <a:chOff x="1510892" y="3741332"/>
            <a:chExt cx="1294782" cy="924006"/>
          </a:xfrm>
        </p:grpSpPr>
        <p:sp>
          <p:nvSpPr>
            <p:cNvPr id="216" name="TextBox 215">
              <a:extLst>
                <a:ext uri="{FF2B5EF4-FFF2-40B4-BE49-F238E27FC236}">
                  <a16:creationId xmlns:a16="http://schemas.microsoft.com/office/drawing/2014/main" id="{7E94CFCC-3E82-4AAC-BE52-A845328232BD}"/>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November</a:t>
              </a:r>
            </a:p>
          </p:txBody>
        </p:sp>
        <p:sp>
          <p:nvSpPr>
            <p:cNvPr id="217" name="TextBox 216">
              <a:extLst>
                <a:ext uri="{FF2B5EF4-FFF2-40B4-BE49-F238E27FC236}">
                  <a16:creationId xmlns:a16="http://schemas.microsoft.com/office/drawing/2014/main" id="{107D2BAD-31A0-4BB2-84F9-8A5B2F8E4885}"/>
                </a:ext>
              </a:extLst>
            </p:cNvPr>
            <p:cNvSpPr txBox="1"/>
            <p:nvPr/>
          </p:nvSpPr>
          <p:spPr>
            <a:xfrm>
              <a:off x="1510892" y="4049788"/>
              <a:ext cx="1294782" cy="615550"/>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Present recommendations at the BCA general membership meeting</a:t>
              </a:r>
            </a:p>
          </p:txBody>
        </p:sp>
      </p:grpSp>
      <p:sp>
        <p:nvSpPr>
          <p:cNvPr id="218" name="Oval 217" title="Milestone Number">
            <a:extLst>
              <a:ext uri="{FF2B5EF4-FFF2-40B4-BE49-F238E27FC236}">
                <a16:creationId xmlns:a16="http://schemas.microsoft.com/office/drawing/2014/main" id="{AF2D1E09-CE58-440C-84BE-921168937A2C}"/>
              </a:ext>
            </a:extLst>
          </p:cNvPr>
          <p:cNvSpPr/>
          <p:nvPr/>
        </p:nvSpPr>
        <p:spPr>
          <a:xfrm>
            <a:off x="9069868" y="4260960"/>
            <a:ext cx="407673" cy="407674"/>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11</a:t>
            </a:r>
          </a:p>
        </p:txBody>
      </p:sp>
      <p:pic>
        <p:nvPicPr>
          <p:cNvPr id="219" name="Graphic 218" title="callout">
            <a:extLst>
              <a:ext uri="{FF2B5EF4-FFF2-40B4-BE49-F238E27FC236}">
                <a16:creationId xmlns:a16="http://schemas.microsoft.com/office/drawing/2014/main" id="{ABC82C1B-E64E-46DB-805B-E13D46CDD9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8838740" y="3821928"/>
            <a:ext cx="581027" cy="295275"/>
          </a:xfrm>
          <a:prstGeom prst="rect">
            <a:avLst/>
          </a:prstGeom>
        </p:spPr>
      </p:pic>
      <p:grpSp>
        <p:nvGrpSpPr>
          <p:cNvPr id="74" name="Group 73" title="Milestone Text">
            <a:extLst>
              <a:ext uri="{FF2B5EF4-FFF2-40B4-BE49-F238E27FC236}">
                <a16:creationId xmlns:a16="http://schemas.microsoft.com/office/drawing/2014/main" id="{89399A28-A54E-49A4-B2B0-C7E728415E68}"/>
              </a:ext>
            </a:extLst>
          </p:cNvPr>
          <p:cNvGrpSpPr/>
          <p:nvPr/>
        </p:nvGrpSpPr>
        <p:grpSpPr>
          <a:xfrm>
            <a:off x="4663037" y="923889"/>
            <a:ext cx="1294782" cy="1382112"/>
            <a:chOff x="2150206" y="2071719"/>
            <a:chExt cx="1294782" cy="1382112"/>
          </a:xfrm>
        </p:grpSpPr>
        <p:sp>
          <p:nvSpPr>
            <p:cNvPr id="75" name="TextBox 74">
              <a:extLst>
                <a:ext uri="{FF2B5EF4-FFF2-40B4-BE49-F238E27FC236}">
                  <a16:creationId xmlns:a16="http://schemas.microsoft.com/office/drawing/2014/main" id="{B873406E-4B5A-49BC-AD35-1C9BEA38B00F}"/>
                </a:ext>
              </a:extLst>
            </p:cNvPr>
            <p:cNvSpPr txBox="1"/>
            <p:nvPr/>
          </p:nvSpPr>
          <p:spPr>
            <a:xfrm>
              <a:off x="2150206" y="2071719"/>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May</a:t>
              </a:r>
            </a:p>
          </p:txBody>
        </p:sp>
        <p:sp>
          <p:nvSpPr>
            <p:cNvPr id="76" name="TextBox 75">
              <a:extLst>
                <a:ext uri="{FF2B5EF4-FFF2-40B4-BE49-F238E27FC236}">
                  <a16:creationId xmlns:a16="http://schemas.microsoft.com/office/drawing/2014/main" id="{BF006C1D-1FEB-4462-9A10-656AE7650B0B}"/>
                </a:ext>
              </a:extLst>
            </p:cNvPr>
            <p:cNvSpPr txBox="1"/>
            <p:nvPr/>
          </p:nvSpPr>
          <p:spPr>
            <a:xfrm>
              <a:off x="2249676" y="2376613"/>
              <a:ext cx="1195311" cy="1077218"/>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Presented survey/webpage and engaged with Arlington Forest Citizens Association at their May membership meeting</a:t>
              </a:r>
            </a:p>
          </p:txBody>
        </p:sp>
      </p:grpSp>
      <p:sp>
        <p:nvSpPr>
          <p:cNvPr id="77" name="Oval 76" title="Milestone Number">
            <a:extLst>
              <a:ext uri="{FF2B5EF4-FFF2-40B4-BE49-F238E27FC236}">
                <a16:creationId xmlns:a16="http://schemas.microsoft.com/office/drawing/2014/main" id="{001BC39A-C07C-4A94-9036-9B45D6B6A01E}"/>
              </a:ext>
            </a:extLst>
          </p:cNvPr>
          <p:cNvSpPr/>
          <p:nvPr/>
        </p:nvSpPr>
        <p:spPr>
          <a:xfrm>
            <a:off x="5131309" y="2466966"/>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06</a:t>
            </a:r>
          </a:p>
        </p:txBody>
      </p:sp>
      <p:pic>
        <p:nvPicPr>
          <p:cNvPr id="78" name="Graphic 77" title="callout">
            <a:extLst>
              <a:ext uri="{FF2B5EF4-FFF2-40B4-BE49-F238E27FC236}">
                <a16:creationId xmlns:a16="http://schemas.microsoft.com/office/drawing/2014/main" id="{948F4F4B-4317-4C51-BECB-FBB4B99254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197978" y="2938286"/>
            <a:ext cx="532805" cy="295275"/>
          </a:xfrm>
          <a:prstGeom prst="rect">
            <a:avLst/>
          </a:prstGeom>
        </p:spPr>
      </p:pic>
      <p:grpSp>
        <p:nvGrpSpPr>
          <p:cNvPr id="79" name="Group 78" title="Milestone Text">
            <a:extLst>
              <a:ext uri="{FF2B5EF4-FFF2-40B4-BE49-F238E27FC236}">
                <a16:creationId xmlns:a16="http://schemas.microsoft.com/office/drawing/2014/main" id="{7D36678E-C606-4017-B7B0-9EA07F0EB826}"/>
              </a:ext>
            </a:extLst>
          </p:cNvPr>
          <p:cNvGrpSpPr/>
          <p:nvPr/>
        </p:nvGrpSpPr>
        <p:grpSpPr>
          <a:xfrm>
            <a:off x="4081501" y="4795174"/>
            <a:ext cx="1294782" cy="770121"/>
            <a:chOff x="1510892" y="3741332"/>
            <a:chExt cx="1294782" cy="770121"/>
          </a:xfrm>
        </p:grpSpPr>
        <p:sp>
          <p:nvSpPr>
            <p:cNvPr id="80" name="TextBox 79">
              <a:extLst>
                <a:ext uri="{FF2B5EF4-FFF2-40B4-BE49-F238E27FC236}">
                  <a16:creationId xmlns:a16="http://schemas.microsoft.com/office/drawing/2014/main" id="{2EDDF678-4F17-4BB6-8AFE-D321948A5ACA}"/>
                </a:ext>
              </a:extLst>
            </p:cNvPr>
            <p:cNvSpPr txBox="1"/>
            <p:nvPr/>
          </p:nvSpPr>
          <p:spPr>
            <a:xfrm>
              <a:off x="1510892" y="3741332"/>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April</a:t>
              </a:r>
            </a:p>
          </p:txBody>
        </p:sp>
        <p:sp>
          <p:nvSpPr>
            <p:cNvPr id="81" name="TextBox 80">
              <a:extLst>
                <a:ext uri="{FF2B5EF4-FFF2-40B4-BE49-F238E27FC236}">
                  <a16:creationId xmlns:a16="http://schemas.microsoft.com/office/drawing/2014/main" id="{E83DB8A9-55F7-456E-84D6-FE49D55B8577}"/>
                </a:ext>
              </a:extLst>
            </p:cNvPr>
            <p:cNvSpPr txBox="1"/>
            <p:nvPr/>
          </p:nvSpPr>
          <p:spPr>
            <a:xfrm>
              <a:off x="1510892" y="4049788"/>
              <a:ext cx="1294782" cy="461665"/>
            </a:xfrm>
            <a:prstGeom prst="rect">
              <a:avLst/>
            </a:prstGeom>
            <a:noFill/>
          </p:spPr>
          <p:txBody>
            <a:bodyPr wrap="square" lIns="0" tIns="0" rIns="0" bIns="0" rtlCol="0">
              <a:spAutoFit/>
            </a:bodyPr>
            <a:lstStyle/>
            <a:p>
              <a:pPr algn="ctr"/>
              <a:r>
                <a:rPr lang="en-US" sz="1000" dirty="0">
                  <a:solidFill>
                    <a:schemeClr val="tx1">
                      <a:lumMod val="75000"/>
                      <a:lumOff val="25000"/>
                    </a:schemeClr>
                  </a:solidFill>
                </a:rPr>
                <a:t>Passed flyers out</a:t>
              </a:r>
            </a:p>
            <a:p>
              <a:pPr algn="ctr"/>
              <a:r>
                <a:rPr lang="en-US" sz="1000" dirty="0">
                  <a:solidFill>
                    <a:schemeClr val="tx1">
                      <a:lumMod val="75000"/>
                      <a:lumOff val="25000"/>
                    </a:schemeClr>
                  </a:solidFill>
                </a:rPr>
                <a:t>to Bluemont</a:t>
              </a:r>
            </a:p>
            <a:p>
              <a:pPr algn="ctr"/>
              <a:r>
                <a:rPr lang="en-US" sz="1000" dirty="0">
                  <a:solidFill>
                    <a:schemeClr val="tx1">
                      <a:lumMod val="75000"/>
                      <a:lumOff val="25000"/>
                    </a:schemeClr>
                  </a:solidFill>
                </a:rPr>
                <a:t>residents</a:t>
              </a:r>
            </a:p>
          </p:txBody>
        </p:sp>
      </p:grpSp>
      <p:sp>
        <p:nvSpPr>
          <p:cNvPr id="82" name="Oval 81" title="Milestone Number">
            <a:extLst>
              <a:ext uri="{FF2B5EF4-FFF2-40B4-BE49-F238E27FC236}">
                <a16:creationId xmlns:a16="http://schemas.microsoft.com/office/drawing/2014/main" id="{D7C33ACA-1226-4538-9C39-7DCA9F2E8D51}"/>
              </a:ext>
            </a:extLst>
          </p:cNvPr>
          <p:cNvSpPr/>
          <p:nvPr/>
        </p:nvSpPr>
        <p:spPr>
          <a:xfrm>
            <a:off x="4525056" y="4294391"/>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bg1"/>
                </a:solidFill>
              </a:rPr>
              <a:t>05</a:t>
            </a:r>
          </a:p>
        </p:txBody>
      </p:sp>
      <p:pic>
        <p:nvPicPr>
          <p:cNvPr id="83" name="Graphic 82" title="callout">
            <a:extLst>
              <a:ext uri="{FF2B5EF4-FFF2-40B4-BE49-F238E27FC236}">
                <a16:creationId xmlns:a16="http://schemas.microsoft.com/office/drawing/2014/main" id="{2996B1A7-CF53-49AB-B0A8-71410E184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328543" y="3842951"/>
            <a:ext cx="581025" cy="295275"/>
          </a:xfrm>
          <a:prstGeom prst="rect">
            <a:avLst/>
          </a:prstGeom>
        </p:spPr>
      </p:pic>
    </p:spTree>
    <p:extLst>
      <p:ext uri="{BB962C8B-B14F-4D97-AF65-F5344CB8AC3E}">
        <p14:creationId xmlns:p14="http://schemas.microsoft.com/office/powerpoint/2010/main" val="27384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522E2221-AA26-4D7C-9940-0BBD67E041CD}"/>
              </a:ext>
            </a:extLst>
          </p:cNvPr>
          <p:cNvSpPr>
            <a:spLocks noGrp="1"/>
          </p:cNvSpPr>
          <p:nvPr>
            <p:ph type="subTitle" idx="1"/>
          </p:nvPr>
        </p:nvSpPr>
        <p:spPr>
          <a:xfrm>
            <a:off x="334083" y="331365"/>
            <a:ext cx="9144000" cy="754025"/>
          </a:xfrm>
        </p:spPr>
        <p:txBody>
          <a:bodyPr>
            <a:normAutofit fontScale="85000" lnSpcReduction="20000"/>
          </a:bodyPr>
          <a:lstStyle/>
          <a:p>
            <a:r>
              <a:rPr lang="en-US" dirty="0"/>
              <a:t>Report Highlights</a:t>
            </a:r>
          </a:p>
          <a:p>
            <a:r>
              <a:rPr lang="en-US" sz="2000" dirty="0"/>
              <a:t>92 responses received from Bluemont and Arlington Forest</a:t>
            </a:r>
          </a:p>
        </p:txBody>
      </p:sp>
      <p:sp>
        <p:nvSpPr>
          <p:cNvPr id="9" name="Title 1">
            <a:extLst>
              <a:ext uri="{FF2B5EF4-FFF2-40B4-BE49-F238E27FC236}">
                <a16:creationId xmlns:a16="http://schemas.microsoft.com/office/drawing/2014/main" id="{192E6FC2-F1CF-4998-95E6-3A7276959197}"/>
              </a:ext>
            </a:extLst>
          </p:cNvPr>
          <p:cNvSpPr>
            <a:spLocks noGrp="1"/>
          </p:cNvSpPr>
          <p:nvPr>
            <p:ph type="ctrTitle"/>
          </p:nvPr>
        </p:nvSpPr>
        <p:spPr>
          <a:xfrm>
            <a:off x="334083" y="965074"/>
            <a:ext cx="9772443" cy="5652294"/>
          </a:xfrm>
          <a:effectLst/>
        </p:spPr>
        <p:txBody>
          <a:bodyPr vert="horz" wrap="square" lIns="91440" tIns="45720" rIns="91440" bIns="45720" rtlCol="0" anchor="ctr">
            <a:normAutofit/>
          </a:bodyPr>
          <a:lstStyle/>
          <a:p>
            <a:r>
              <a:rPr lang="en-US" sz="2700" spc="0" dirty="0"/>
              <a:t>1-10 scale question averages</a:t>
            </a:r>
            <a:br>
              <a:rPr lang="en-US" sz="2000" spc="0" dirty="0"/>
            </a:br>
            <a:br>
              <a:rPr lang="en-US" sz="2000" spc="0" dirty="0"/>
            </a:br>
            <a:r>
              <a:rPr lang="en-US" sz="2000" spc="0" dirty="0"/>
              <a:t>1.  7.86 Additional marked crosswalks</a:t>
            </a:r>
            <a:br>
              <a:rPr lang="en-US" sz="2000" spc="0" dirty="0"/>
            </a:br>
            <a:r>
              <a:rPr lang="en-US" sz="2000" spc="0" dirty="0"/>
              <a:t>2.  7.70 Wider/ADA compliant sidewalks</a:t>
            </a:r>
            <a:br>
              <a:rPr lang="en-US" sz="2000" spc="0" dirty="0"/>
            </a:br>
            <a:r>
              <a:rPr lang="en-US" sz="2000" spc="0" dirty="0"/>
              <a:t>3.  7.40 Street lighting Carlyle (dark sky compliant)</a:t>
            </a:r>
            <a:br>
              <a:rPr lang="en-US" sz="2000" spc="0" dirty="0">
                <a:solidFill>
                  <a:schemeClr val="tx1">
                    <a:lumMod val="95000"/>
                  </a:schemeClr>
                </a:solidFill>
                <a:effectLst>
                  <a:outerShdw blurRad="469900" dist="342900" dir="5400000" sy="-20000" rotWithShape="0">
                    <a:prstClr val="black">
                      <a:alpha val="66000"/>
                    </a:prstClr>
                  </a:outerShdw>
                </a:effectLst>
              </a:rPr>
            </a:br>
            <a:r>
              <a:rPr lang="en-US" sz="2000" spc="0" dirty="0">
                <a:solidFill>
                  <a:schemeClr val="tx1">
                    <a:lumMod val="95000"/>
                  </a:schemeClr>
                </a:solidFill>
                <a:effectLst>
                  <a:outerShdw blurRad="469900" dist="342900" dir="5400000" sy="-20000" rotWithShape="0">
                    <a:prstClr val="black">
                      <a:alpha val="66000"/>
                    </a:prstClr>
                  </a:outerShdw>
                </a:effectLst>
              </a:rPr>
              <a:t>4.  </a:t>
            </a:r>
            <a:r>
              <a:rPr lang="en-US" sz="2000" spc="0" dirty="0"/>
              <a:t>7.10 Curb extensions with median island/refuge with marked crosswalk</a:t>
            </a:r>
            <a:br>
              <a:rPr lang="en-US" sz="2000" spc="0" dirty="0"/>
            </a:br>
            <a:r>
              <a:rPr lang="en-US" sz="2000" spc="0" dirty="0"/>
              <a:t>5.  6.95 Median streetscaping (when possible) </a:t>
            </a:r>
            <a:br>
              <a:rPr lang="en-US" sz="2000" spc="0" dirty="0"/>
            </a:br>
            <a:r>
              <a:rPr lang="en-US" sz="2000" spc="0" dirty="0"/>
              <a:t>6.  6.48 Bike lanes/bike facility</a:t>
            </a:r>
            <a:br>
              <a:rPr lang="en-US" sz="2000" spc="0" dirty="0"/>
            </a:br>
            <a:r>
              <a:rPr lang="en-US" sz="2000" spc="0" dirty="0"/>
              <a:t>7.  6.24 The addition of one or more stop lights</a:t>
            </a:r>
            <a:br>
              <a:rPr lang="en-US" sz="2000" spc="0" dirty="0"/>
            </a:br>
            <a:r>
              <a:rPr lang="en-US" sz="2000" spc="0" dirty="0"/>
              <a:t>8.  6.16 Some form of a road diet</a:t>
            </a:r>
            <a:br>
              <a:rPr lang="en-US" sz="2400" spc="0" dirty="0">
                <a:solidFill>
                  <a:schemeClr val="tx1">
                    <a:lumMod val="95000"/>
                  </a:schemeClr>
                </a:solidFill>
                <a:effectLst>
                  <a:outerShdw blurRad="469900" dist="342900" dir="5400000" sy="-20000" rotWithShape="0">
                    <a:prstClr val="black">
                      <a:alpha val="66000"/>
                    </a:prstClr>
                  </a:outerShdw>
                </a:effectLst>
              </a:rPr>
            </a:br>
            <a:br>
              <a:rPr lang="en-US" sz="2400" spc="0" dirty="0">
                <a:solidFill>
                  <a:schemeClr val="tx1">
                    <a:lumMod val="95000"/>
                  </a:schemeClr>
                </a:solidFill>
                <a:effectLst>
                  <a:outerShdw blurRad="469900" dist="342900" dir="5400000" sy="-20000" rotWithShape="0">
                    <a:prstClr val="black">
                      <a:alpha val="66000"/>
                    </a:prstClr>
                  </a:outerShdw>
                </a:effectLst>
              </a:rPr>
            </a:br>
            <a:r>
              <a:rPr lang="en-US" sz="2400" spc="0" dirty="0">
                <a:solidFill>
                  <a:schemeClr val="tx1">
                    <a:lumMod val="95000"/>
                  </a:schemeClr>
                </a:solidFill>
                <a:effectLst>
                  <a:outerShdw blurRad="469900" dist="342900" dir="5400000" sy="-20000" rotWithShape="0">
                    <a:prstClr val="black">
                      <a:alpha val="66000"/>
                    </a:prstClr>
                  </a:outerShdw>
                </a:effectLst>
              </a:rPr>
              <a:t>* </a:t>
            </a:r>
            <a:r>
              <a:rPr lang="en-US" sz="1600" spc="0" dirty="0"/>
              <a:t>48 comments were submitted out of the 92 survey responses. </a:t>
            </a:r>
            <a:r>
              <a:rPr lang="en-US" sz="1600" u="sng" spc="0" dirty="0">
                <a:solidFill>
                  <a:schemeClr val="accent6"/>
                </a:solidFill>
              </a:rPr>
              <a:t>Speeding was the issue mentioned the most </a:t>
            </a:r>
            <a:r>
              <a:rPr lang="en-US" sz="1600" spc="0" dirty="0"/>
              <a:t>and possibly </a:t>
            </a:r>
            <a:r>
              <a:rPr lang="en-US" sz="1600" u="sng" spc="0" dirty="0">
                <a:solidFill>
                  <a:schemeClr val="accent6"/>
                </a:solidFill>
              </a:rPr>
              <a:t>reducing the speed limit</a:t>
            </a:r>
            <a:r>
              <a:rPr lang="en-US" sz="1600" spc="0" dirty="0"/>
              <a:t> was mentioned multiple times. People had some concern about the effectiveness of the yellow RFB and would rather see </a:t>
            </a:r>
            <a:r>
              <a:rPr lang="en-US" sz="1600" u="sng" spc="0" dirty="0">
                <a:solidFill>
                  <a:schemeClr val="accent6"/>
                </a:solidFill>
              </a:rPr>
              <a:t>red pedestrian activated lights</a:t>
            </a:r>
            <a:r>
              <a:rPr lang="en-US" sz="1600" spc="0" dirty="0"/>
              <a:t>. More respondents liked the idea of a road diet than disliked; 2 comments did not want any form of diet and about 6-7 did like the idea. 5 responses made mention that a </a:t>
            </a:r>
            <a:r>
              <a:rPr lang="en-US" sz="1600" u="sng" spc="0" dirty="0">
                <a:solidFill>
                  <a:schemeClr val="accent6"/>
                </a:solidFill>
              </a:rPr>
              <a:t>crossing was needed at the Arlington Forest Club</a:t>
            </a:r>
            <a:r>
              <a:rPr lang="en-US" sz="1600" spc="0" dirty="0"/>
              <a:t>, and another mentioned that there should be</a:t>
            </a:r>
            <a:r>
              <a:rPr lang="en-US" sz="1600" b="1" spc="0" dirty="0"/>
              <a:t> </a:t>
            </a:r>
            <a:r>
              <a:rPr lang="en-US" sz="1600" u="sng" spc="0" dirty="0">
                <a:solidFill>
                  <a:schemeClr val="accent6"/>
                </a:solidFill>
              </a:rPr>
              <a:t>crossings at all major bus stop intersections</a:t>
            </a:r>
            <a:r>
              <a:rPr lang="en-US" sz="1600" spc="0" dirty="0"/>
              <a:t>. </a:t>
            </a:r>
            <a:r>
              <a:rPr lang="en-US" sz="1600" u="sng" spc="0" dirty="0">
                <a:solidFill>
                  <a:schemeClr val="accent6"/>
                </a:solidFill>
              </a:rPr>
              <a:t>Reducing vehicle speeds </a:t>
            </a:r>
            <a:r>
              <a:rPr lang="en-US" sz="1600" spc="0" dirty="0"/>
              <a:t>to make the road safer for pedestrians and cyclists while ensuring traffic continues to flow properly so that there aren’t cut through traffic issues. More traffic enforcement was also mentioned multiple times.</a:t>
            </a:r>
            <a:endParaRPr lang="en-US" sz="1600" spc="0" dirty="0">
              <a:solidFill>
                <a:schemeClr val="tx1">
                  <a:lumMod val="95000"/>
                </a:schemeClr>
              </a:solidFill>
              <a:effectLst>
                <a:outerShdw blurRad="469900" dist="342900" dir="5400000" sy="-20000" rotWithShape="0">
                  <a:prstClr val="black">
                    <a:alpha val="66000"/>
                  </a:prstClr>
                </a:outerShdw>
              </a:effectLst>
            </a:endParaRPr>
          </a:p>
        </p:txBody>
      </p:sp>
    </p:spTree>
    <p:extLst>
      <p:ext uri="{BB962C8B-B14F-4D97-AF65-F5344CB8AC3E}">
        <p14:creationId xmlns:p14="http://schemas.microsoft.com/office/powerpoint/2010/main" val="69958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CD8F-E5AF-4291-9517-E17D55FC047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B16142-F972-4BED-9CC7-1202BBE2F2F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C830DC60-FE2B-4AB2-9320-C891C8035C5D}"/>
              </a:ext>
            </a:extLst>
          </p:cNvPr>
          <p:cNvPicPr>
            <a:picLocks noChangeAspect="1"/>
          </p:cNvPicPr>
          <p:nvPr/>
        </p:nvPicPr>
        <p:blipFill>
          <a:blip r:embed="rId2"/>
          <a:stretch>
            <a:fillRect/>
          </a:stretch>
        </p:blipFill>
        <p:spPr>
          <a:xfrm>
            <a:off x="854532" y="278341"/>
            <a:ext cx="10385907" cy="6301317"/>
          </a:xfrm>
          <a:prstGeom prst="rect">
            <a:avLst/>
          </a:prstGeom>
        </p:spPr>
      </p:pic>
    </p:spTree>
    <p:extLst>
      <p:ext uri="{BB962C8B-B14F-4D97-AF65-F5344CB8AC3E}">
        <p14:creationId xmlns:p14="http://schemas.microsoft.com/office/powerpoint/2010/main" val="162197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522E2221-AA26-4D7C-9940-0BBD67E041CD}"/>
              </a:ext>
            </a:extLst>
          </p:cNvPr>
          <p:cNvSpPr>
            <a:spLocks noGrp="1"/>
          </p:cNvSpPr>
          <p:nvPr>
            <p:ph type="subTitle" idx="1"/>
          </p:nvPr>
        </p:nvSpPr>
        <p:spPr>
          <a:xfrm>
            <a:off x="235027" y="92219"/>
            <a:ext cx="9144000" cy="754025"/>
          </a:xfrm>
        </p:spPr>
        <p:txBody>
          <a:bodyPr/>
          <a:lstStyle/>
          <a:p>
            <a:r>
              <a:rPr lang="en-US" dirty="0"/>
              <a:t>Task Force Recommendations</a:t>
            </a:r>
          </a:p>
        </p:txBody>
      </p:sp>
      <p:sp>
        <p:nvSpPr>
          <p:cNvPr id="9" name="Title 1">
            <a:extLst>
              <a:ext uri="{FF2B5EF4-FFF2-40B4-BE49-F238E27FC236}">
                <a16:creationId xmlns:a16="http://schemas.microsoft.com/office/drawing/2014/main" id="{192E6FC2-F1CF-4998-95E6-3A7276959197}"/>
              </a:ext>
            </a:extLst>
          </p:cNvPr>
          <p:cNvSpPr>
            <a:spLocks noGrp="1"/>
          </p:cNvSpPr>
          <p:nvPr>
            <p:ph type="ctrTitle"/>
          </p:nvPr>
        </p:nvSpPr>
        <p:spPr>
          <a:xfrm>
            <a:off x="454398" y="990623"/>
            <a:ext cx="9856665" cy="5253765"/>
          </a:xfrm>
          <a:effectLst/>
        </p:spPr>
        <p:txBody>
          <a:bodyPr vert="horz" wrap="square" lIns="91440" tIns="45720" rIns="91440" bIns="45720" rtlCol="0" anchor="ctr">
            <a:normAutofit fontScale="90000"/>
          </a:bodyPr>
          <a:lstStyle/>
          <a:p>
            <a:r>
              <a:rPr lang="en-US" sz="2000" spc="0" dirty="0"/>
              <a:t>Allow for the safe, orderly flow of bicyclists, motor vehicles, pedestrians, and transit.</a:t>
            </a:r>
            <a:br>
              <a:rPr lang="en-US" sz="2000" spc="0" dirty="0"/>
            </a:br>
            <a:r>
              <a:rPr lang="en-US" sz="2000" spc="0" dirty="0"/>
              <a:t>Motion to implement traffic calming and pedestrian safety measures on N. Carlin Springs Road between the intersection of N. Edison Street and N. Kensington Street in the Bluemont neighborhood to make it safer and more accessible for all modes of transportation.</a:t>
            </a:r>
            <a:br>
              <a:rPr lang="en-US" sz="2000" spc="0" dirty="0"/>
            </a:br>
            <a:br>
              <a:rPr lang="en-US" sz="2000" spc="0" dirty="0"/>
            </a:br>
            <a:r>
              <a:rPr lang="en-US" sz="2000" spc="0" dirty="0"/>
              <a:t>• The addition of marked ADA compliant crossings, median island refuge with curb extensions, and streetscaping when possible, at the below intersections (at a minimum)</a:t>
            </a:r>
            <a:br>
              <a:rPr lang="en-US" sz="2000" spc="0" dirty="0"/>
            </a:br>
            <a:r>
              <a:rPr lang="en-US" sz="2000" spc="0" dirty="0"/>
              <a:t>              o 2nd Street North and N. Jefferson Street</a:t>
            </a:r>
            <a:br>
              <a:rPr lang="en-US" sz="2000" spc="0" dirty="0"/>
            </a:br>
            <a:r>
              <a:rPr lang="en-US" sz="2000" spc="0" dirty="0"/>
              <a:t>              o N. Greenbrier Street</a:t>
            </a:r>
            <a:br>
              <a:rPr lang="en-US" sz="2000" spc="0" dirty="0"/>
            </a:br>
            <a:r>
              <a:rPr lang="en-US" sz="2000" spc="0" dirty="0"/>
              <a:t>• Arlington County to take over the management of streetlighting and convert to dark sky compliant Carlyle style lights</a:t>
            </a:r>
            <a:br>
              <a:rPr lang="en-US" sz="2000" spc="0" dirty="0"/>
            </a:br>
            <a:r>
              <a:rPr lang="en-US" sz="2000" spc="0" dirty="0"/>
              <a:t>• Request the county consider lowering the speed limit to 25 mph from 30 mph as part of the county Vision Zero effort</a:t>
            </a:r>
            <a:br>
              <a:rPr lang="en-US" sz="2000" spc="0" dirty="0"/>
            </a:br>
            <a:br>
              <a:rPr lang="en-US" sz="2000" spc="0" dirty="0"/>
            </a:br>
            <a:r>
              <a:rPr lang="en-US" sz="2000" spc="0" dirty="0"/>
              <a:t>Next </a:t>
            </a:r>
            <a:r>
              <a:rPr lang="en-US" sz="2000" spc="0"/>
              <a:t>steps: Request </a:t>
            </a:r>
            <a:r>
              <a:rPr lang="en-US" sz="2000" spc="0" dirty="0"/>
              <a:t>the county to work collaboratively with the BCA to maximize public participation and input into the further consideration, design, implementation, and evaluation of traffic by involving neighborhood residents, local business, neighboring civic associations, and other potentially impacted parties. Request the county consider implementing improvements as part of a Vision Zero, repaving, or NC project effort. Also, have the county consider using a demonstration project to pilot changes before fully implementing.</a:t>
            </a:r>
            <a:br>
              <a:rPr lang="en-US" sz="2000" spc="0" dirty="0"/>
            </a:br>
            <a:br>
              <a:rPr lang="en-US" sz="2000" spc="0" dirty="0"/>
            </a:br>
            <a:r>
              <a:rPr lang="en-US" sz="2000" spc="0" dirty="0"/>
              <a:t>Include these recommendations in the Bluemont Neighborhood Conservation Plan.</a:t>
            </a:r>
          </a:p>
        </p:txBody>
      </p:sp>
    </p:spTree>
    <p:extLst>
      <p:ext uri="{BB962C8B-B14F-4D97-AF65-F5344CB8AC3E}">
        <p14:creationId xmlns:p14="http://schemas.microsoft.com/office/powerpoint/2010/main" val="170387342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B1B284A-8CF1-4529-B5DF-A42EA224D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47A25C-A47F-4201-BED4-1A1A688E4A0B}">
  <ds:schemaRefs>
    <ds:schemaRef ds:uri="http://schemas.microsoft.com/sharepoint/v3/contenttype/forms"/>
  </ds:schemaRefs>
</ds:datastoreItem>
</file>

<file path=customXml/itemProps3.xml><?xml version="1.0" encoding="utf-8"?>
<ds:datastoreItem xmlns:ds="http://schemas.openxmlformats.org/officeDocument/2006/customXml" ds:itemID="{C75A3F34-1710-456A-A30B-8F2F833F466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TM04033923[[fn=Depth]]</Template>
  <TotalTime>1440</TotalTime>
  <Words>721</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Depth</vt:lpstr>
      <vt:lpstr>N. Carlin Springs Road Task Force https://www.bluemontcivic.org/northcarlinsprings.php Objective: Provide a comprehensive, data driven report to the BCA executive board and members with the recommendations of the task force</vt:lpstr>
      <vt:lpstr>* Create dedicated web page for all task force findings/information * Engage the community through an online survey * Present report with recommendations to the Bluemont Civic Association * Engage DES and the county resource with recommendations</vt:lpstr>
      <vt:lpstr>N. Carlin Springs Road Task Force</vt:lpstr>
      <vt:lpstr>1-10 scale question averages  1.  7.86 Additional marked crosswalks 2.  7.70 Wider/ADA compliant sidewalks 3.  7.40 Street lighting Carlyle (dark sky compliant) 4.  7.10 Curb extensions with median island/refuge with marked crosswalk 5.  6.95 Median streetscaping (when possible)  6.  6.48 Bike lanes/bike facility 7.  6.24 The addition of one or more stop lights 8.  6.16 Some form of a road diet  * 48 comments were submitted out of the 92 survey responses. Speeding was the issue mentioned the most and possibly reducing the speed limit was mentioned multiple times. People had some concern about the effectiveness of the yellow RFB and would rather see red pedestrian activated lights. More respondents liked the idea of a road diet than disliked; 2 comments did not want any form of diet and about 6-7 did like the idea. 5 responses made mention that a crossing was needed at the Arlington Forest Club, and another mentioned that there should be crossings at all major bus stop intersections. Reducing vehicle speeds to make the road safer for pedestrians and cyclists while ensuring traffic continues to flow properly so that there aren’t cut through traffic issues. More traffic enforcement was also mentioned multiple times.</vt:lpstr>
      <vt:lpstr>PowerPoint Presentation</vt:lpstr>
      <vt:lpstr>Allow for the safe, orderly flow of bicyclists, motor vehicles, pedestrians, and transit. Motion to implement traffic calming and pedestrian safety measures on N. Carlin Springs Road between the intersection of N. Edison Street and N. Kensington Street in the Bluemont neighborhood to make it safer and more accessible for all modes of transportation.  • The addition of marked ADA compliant crossings, median island refuge with curb extensions, and streetscaping when possible, at the below intersections (at a minimum)               o 2nd Street North and N. Jefferson Street               o N. Greenbrier Street • Arlington County to take over the management of streetlighting and convert to dark sky compliant Carlyle style lights • Request the county consider lowering the speed limit to 25 mph from 30 mph as part of the county Vision Zero effort  Next steps: Request the county to work collaboratively with the BCA to maximize public participation and input into the further consideration, design, implementation, and evaluation of traffic by involving neighborhood residents, local business, neighboring civic associations, and other potentially impacted parties. Request the county consider implementing improvements as part of a Vision Zero, repaving, or NC project effort. Also, have the county consider using a demonstration project to pilot changes before fully implementing.  Include these recommendations in the Bluemont Neighborhood Conservation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History</dc:title>
  <dc:creator>George, Christopher W.</dc:creator>
  <cp:lastModifiedBy>Larissa Teelucksingh</cp:lastModifiedBy>
  <cp:revision>23</cp:revision>
  <dcterms:created xsi:type="dcterms:W3CDTF">2021-11-03T18:08:10Z</dcterms:created>
  <dcterms:modified xsi:type="dcterms:W3CDTF">2021-11-09T14:37:11Z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